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6"/>
  </p:notesMasterIdLst>
  <p:handoutMasterIdLst>
    <p:handoutMasterId r:id="rId27"/>
  </p:handoutMasterIdLst>
  <p:sldIdLst>
    <p:sldId id="309" r:id="rId5"/>
    <p:sldId id="348" r:id="rId6"/>
    <p:sldId id="339" r:id="rId7"/>
    <p:sldId id="340" r:id="rId8"/>
    <p:sldId id="346" r:id="rId9"/>
    <p:sldId id="347" r:id="rId10"/>
    <p:sldId id="369" r:id="rId11"/>
    <p:sldId id="350" r:id="rId12"/>
    <p:sldId id="341" r:id="rId13"/>
    <p:sldId id="353" r:id="rId14"/>
    <p:sldId id="351" r:id="rId15"/>
    <p:sldId id="352" r:id="rId16"/>
    <p:sldId id="355" r:id="rId17"/>
    <p:sldId id="364" r:id="rId18"/>
    <p:sldId id="367" r:id="rId19"/>
    <p:sldId id="368" r:id="rId20"/>
    <p:sldId id="366" r:id="rId21"/>
    <p:sldId id="357" r:id="rId22"/>
    <p:sldId id="358" r:id="rId23"/>
    <p:sldId id="354" r:id="rId24"/>
    <p:sldId id="370"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79563"/>
    <a:srgbClr val="005850"/>
    <a:srgbClr val="A39161"/>
    <a:srgbClr val="005A52"/>
    <a:srgbClr val="5E5E5E"/>
    <a:srgbClr val="004D44"/>
    <a:srgbClr val="B3B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85123" autoAdjust="0"/>
  </p:normalViewPr>
  <p:slideViewPr>
    <p:cSldViewPr snapToGrid="0" snapToObjects="1" showGuides="1">
      <p:cViewPr>
        <p:scale>
          <a:sx n="50" d="100"/>
          <a:sy n="50" d="100"/>
        </p:scale>
        <p:origin x="552" y="60"/>
      </p:cViewPr>
      <p:guideLst>
        <p:guide orient="horz" pos="4320"/>
        <p:guide pos="7680"/>
      </p:guideLst>
    </p:cSldViewPr>
  </p:slideViewPr>
  <p:outlineViewPr>
    <p:cViewPr>
      <p:scale>
        <a:sx n="33" d="100"/>
        <a:sy n="33" d="100"/>
      </p:scale>
      <p:origin x="0" y="-20816"/>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vanyl\Downloads\GHG_Final-emissions_1990-2019_we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evanyl\Downloads\GHG_Final-emissions_1990-2019_web.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'NEW Summary 1990-2019 GHG'!$AE$1</c:f>
              <c:strCache>
                <c:ptCount val="1"/>
                <c:pt idx="0">
                  <c:v>2019</c:v>
                </c:pt>
              </c:strCache>
            </c:strRef>
          </c:tx>
          <c:dPt>
            <c:idx val="0"/>
            <c:bubble3D val="0"/>
            <c:spPr>
              <a:gradFill rotWithShape="1">
                <a:gsLst>
                  <a:gs pos="0">
                    <a:schemeClr val="accent1">
                      <a:tint val="100000"/>
                      <a:shade val="100000"/>
                      <a:satMod val="129999"/>
                    </a:schemeClr>
                  </a:gs>
                  <a:gs pos="100000">
                    <a:schemeClr val="accent1">
                      <a:tint val="50000"/>
                      <a:shade val="100000"/>
                      <a:satMod val="350000"/>
                    </a:schemeClr>
                  </a:gs>
                </a:gsLst>
                <a:lin ang="16200000" scaled="0"/>
              </a:gradFill>
              <a:ln>
                <a:noFill/>
              </a:ln>
              <a:effectLst/>
            </c:spPr>
            <c:extLst>
              <c:ext xmlns:c16="http://schemas.microsoft.com/office/drawing/2014/chart" uri="{C3380CC4-5D6E-409C-BE32-E72D297353CC}">
                <c16:uniqueId val="{00000001-DC5C-4304-912B-F7068BEA6EAE}"/>
              </c:ext>
            </c:extLst>
          </c:dPt>
          <c:dPt>
            <c:idx val="1"/>
            <c:bubble3D val="0"/>
            <c:spPr>
              <a:gradFill rotWithShape="1">
                <a:gsLst>
                  <a:gs pos="0">
                    <a:schemeClr val="accent2">
                      <a:tint val="100000"/>
                      <a:shade val="100000"/>
                      <a:satMod val="129999"/>
                    </a:schemeClr>
                  </a:gs>
                  <a:gs pos="100000">
                    <a:schemeClr val="accent2">
                      <a:tint val="50000"/>
                      <a:shade val="100000"/>
                      <a:satMod val="350000"/>
                    </a:schemeClr>
                  </a:gs>
                </a:gsLst>
                <a:lin ang="16200000" scaled="0"/>
              </a:gradFill>
              <a:ln>
                <a:noFill/>
              </a:ln>
              <a:effectLst/>
            </c:spPr>
            <c:extLst>
              <c:ext xmlns:c16="http://schemas.microsoft.com/office/drawing/2014/chart" uri="{C3380CC4-5D6E-409C-BE32-E72D297353CC}">
                <c16:uniqueId val="{00000003-DC5C-4304-912B-F7068BEA6EAE}"/>
              </c:ext>
            </c:extLst>
          </c:dPt>
          <c:dPt>
            <c:idx val="2"/>
            <c:bubble3D val="0"/>
            <c:spPr>
              <a:gradFill rotWithShape="1">
                <a:gsLst>
                  <a:gs pos="0">
                    <a:schemeClr val="accent3">
                      <a:tint val="100000"/>
                      <a:shade val="100000"/>
                      <a:satMod val="129999"/>
                    </a:schemeClr>
                  </a:gs>
                  <a:gs pos="100000">
                    <a:schemeClr val="accent3">
                      <a:tint val="50000"/>
                      <a:shade val="100000"/>
                      <a:satMod val="350000"/>
                    </a:schemeClr>
                  </a:gs>
                </a:gsLst>
                <a:lin ang="16200000" scaled="0"/>
              </a:gradFill>
              <a:ln>
                <a:noFill/>
              </a:ln>
              <a:effectLst/>
            </c:spPr>
            <c:extLst>
              <c:ext xmlns:c16="http://schemas.microsoft.com/office/drawing/2014/chart" uri="{C3380CC4-5D6E-409C-BE32-E72D297353CC}">
                <c16:uniqueId val="{00000005-DC5C-4304-912B-F7068BEA6EAE}"/>
              </c:ext>
            </c:extLst>
          </c:dPt>
          <c:dPt>
            <c:idx val="3"/>
            <c:bubble3D val="0"/>
            <c:spPr>
              <a:gradFill rotWithShape="1">
                <a:gsLst>
                  <a:gs pos="0">
                    <a:schemeClr val="accent4">
                      <a:tint val="100000"/>
                      <a:shade val="100000"/>
                      <a:satMod val="129999"/>
                    </a:schemeClr>
                  </a:gs>
                  <a:gs pos="100000">
                    <a:schemeClr val="accent4">
                      <a:tint val="50000"/>
                      <a:shade val="100000"/>
                      <a:satMod val="350000"/>
                    </a:schemeClr>
                  </a:gs>
                </a:gsLst>
                <a:lin ang="16200000" scaled="0"/>
              </a:gradFill>
              <a:ln>
                <a:noFill/>
              </a:ln>
              <a:effectLst/>
            </c:spPr>
            <c:extLst>
              <c:ext xmlns:c16="http://schemas.microsoft.com/office/drawing/2014/chart" uri="{C3380CC4-5D6E-409C-BE32-E72D297353CC}">
                <c16:uniqueId val="{00000007-DC5C-4304-912B-F7068BEA6EAE}"/>
              </c:ext>
            </c:extLst>
          </c:dPt>
          <c:dPt>
            <c:idx val="4"/>
            <c:bubble3D val="0"/>
            <c:spPr>
              <a:gradFill rotWithShape="1">
                <a:gsLst>
                  <a:gs pos="0">
                    <a:schemeClr val="accent5">
                      <a:tint val="100000"/>
                      <a:shade val="100000"/>
                      <a:satMod val="129999"/>
                    </a:schemeClr>
                  </a:gs>
                  <a:gs pos="100000">
                    <a:schemeClr val="accent5">
                      <a:tint val="50000"/>
                      <a:shade val="100000"/>
                      <a:satMod val="350000"/>
                    </a:schemeClr>
                  </a:gs>
                </a:gsLst>
                <a:lin ang="16200000" scaled="0"/>
              </a:gradFill>
              <a:ln>
                <a:noFill/>
              </a:ln>
              <a:effectLst/>
            </c:spPr>
            <c:extLst>
              <c:ext xmlns:c16="http://schemas.microsoft.com/office/drawing/2014/chart" uri="{C3380CC4-5D6E-409C-BE32-E72D297353CC}">
                <c16:uniqueId val="{00000009-DC5C-4304-912B-F7068BEA6EAE}"/>
              </c:ext>
            </c:extLst>
          </c:dPt>
          <c:dPt>
            <c:idx val="5"/>
            <c:bubble3D val="0"/>
            <c:spPr>
              <a:gradFill rotWithShape="1">
                <a:gsLst>
                  <a:gs pos="0">
                    <a:schemeClr val="accent6">
                      <a:tint val="100000"/>
                      <a:shade val="100000"/>
                      <a:satMod val="129999"/>
                    </a:schemeClr>
                  </a:gs>
                  <a:gs pos="100000">
                    <a:schemeClr val="accent6">
                      <a:tint val="50000"/>
                      <a:shade val="100000"/>
                      <a:satMod val="350000"/>
                    </a:schemeClr>
                  </a:gs>
                </a:gsLst>
                <a:lin ang="16200000" scaled="0"/>
              </a:gradFill>
              <a:ln>
                <a:noFill/>
              </a:ln>
              <a:effectLst/>
            </c:spPr>
            <c:extLst>
              <c:ext xmlns:c16="http://schemas.microsoft.com/office/drawing/2014/chart" uri="{C3380CC4-5D6E-409C-BE32-E72D297353CC}">
                <c16:uniqueId val="{0000000B-DC5C-4304-912B-F7068BEA6EAE}"/>
              </c:ext>
            </c:extLst>
          </c:dPt>
          <c:dPt>
            <c:idx val="6"/>
            <c:bubble3D val="0"/>
            <c:spPr>
              <a:gradFill rotWithShape="1">
                <a:gsLst>
                  <a:gs pos="0">
                    <a:schemeClr val="accent1">
                      <a:lumMod val="60000"/>
                      <a:tint val="100000"/>
                      <a:shade val="100000"/>
                      <a:satMod val="129999"/>
                    </a:schemeClr>
                  </a:gs>
                  <a:gs pos="100000">
                    <a:schemeClr val="accent1">
                      <a:lumMod val="60000"/>
                      <a:tint val="50000"/>
                      <a:shade val="100000"/>
                      <a:satMod val="350000"/>
                    </a:schemeClr>
                  </a:gs>
                </a:gsLst>
                <a:lin ang="16200000" scaled="0"/>
              </a:gradFill>
              <a:ln>
                <a:noFill/>
              </a:ln>
              <a:effectLst/>
            </c:spPr>
            <c:extLst>
              <c:ext xmlns:c16="http://schemas.microsoft.com/office/drawing/2014/chart" uri="{C3380CC4-5D6E-409C-BE32-E72D297353CC}">
                <c16:uniqueId val="{0000000D-DC5C-4304-912B-F7068BEA6EAE}"/>
              </c:ext>
            </c:extLst>
          </c:dPt>
          <c:dPt>
            <c:idx val="7"/>
            <c:bubble3D val="0"/>
            <c:spPr>
              <a:gradFill rotWithShape="1">
                <a:gsLst>
                  <a:gs pos="0">
                    <a:schemeClr val="accent2">
                      <a:lumMod val="60000"/>
                      <a:tint val="100000"/>
                      <a:shade val="100000"/>
                      <a:satMod val="129999"/>
                    </a:schemeClr>
                  </a:gs>
                  <a:gs pos="100000">
                    <a:schemeClr val="accent2">
                      <a:lumMod val="60000"/>
                      <a:tint val="50000"/>
                      <a:shade val="100000"/>
                      <a:satMod val="350000"/>
                    </a:schemeClr>
                  </a:gs>
                </a:gsLst>
                <a:lin ang="16200000" scaled="0"/>
              </a:gradFill>
              <a:ln>
                <a:noFill/>
              </a:ln>
              <a:effectLst/>
            </c:spPr>
            <c:extLst>
              <c:ext xmlns:c16="http://schemas.microsoft.com/office/drawing/2014/chart" uri="{C3380CC4-5D6E-409C-BE32-E72D297353CC}">
                <c16:uniqueId val="{0000000F-DC5C-4304-912B-F7068BEA6EAE}"/>
              </c:ext>
            </c:extLst>
          </c:dPt>
          <c:dPt>
            <c:idx val="8"/>
            <c:bubble3D val="0"/>
            <c:spPr>
              <a:gradFill rotWithShape="1">
                <a:gsLst>
                  <a:gs pos="0">
                    <a:schemeClr val="accent3">
                      <a:lumMod val="60000"/>
                      <a:tint val="100000"/>
                      <a:shade val="100000"/>
                      <a:satMod val="129999"/>
                    </a:schemeClr>
                  </a:gs>
                  <a:gs pos="100000">
                    <a:schemeClr val="accent3">
                      <a:lumMod val="60000"/>
                      <a:tint val="50000"/>
                      <a:shade val="100000"/>
                      <a:satMod val="350000"/>
                    </a:schemeClr>
                  </a:gs>
                </a:gsLst>
                <a:lin ang="16200000" scaled="0"/>
              </a:gradFill>
              <a:ln>
                <a:noFill/>
              </a:ln>
              <a:effectLst/>
            </c:spPr>
            <c:extLst>
              <c:ext xmlns:c16="http://schemas.microsoft.com/office/drawing/2014/chart" uri="{C3380CC4-5D6E-409C-BE32-E72D297353CC}">
                <c16:uniqueId val="{00000011-DC5C-4304-912B-F7068BEA6EAE}"/>
              </c:ext>
            </c:extLst>
          </c:dPt>
          <c:dPt>
            <c:idx val="9"/>
            <c:bubble3D val="0"/>
            <c:spPr>
              <a:gradFill rotWithShape="1">
                <a:gsLst>
                  <a:gs pos="0">
                    <a:schemeClr val="accent4">
                      <a:lumMod val="60000"/>
                      <a:tint val="100000"/>
                      <a:shade val="100000"/>
                      <a:satMod val="129999"/>
                    </a:schemeClr>
                  </a:gs>
                  <a:gs pos="100000">
                    <a:schemeClr val="accent4">
                      <a:lumMod val="60000"/>
                      <a:tint val="50000"/>
                      <a:shade val="100000"/>
                      <a:satMod val="350000"/>
                    </a:schemeClr>
                  </a:gs>
                </a:gsLst>
                <a:lin ang="16200000" scaled="0"/>
              </a:gradFill>
              <a:ln>
                <a:noFill/>
              </a:ln>
              <a:effectLst/>
            </c:spPr>
            <c:extLst>
              <c:ext xmlns:c16="http://schemas.microsoft.com/office/drawing/2014/chart" uri="{C3380CC4-5D6E-409C-BE32-E72D297353CC}">
                <c16:uniqueId val="{00000013-DC5C-4304-912B-F7068BEA6EA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('NEW Summary 1990-2019 GHG'!$A$2,'NEW Summary 1990-2019 GHG'!$A$7,'NEW Summary 1990-2019 GHG'!$A$8,'NEW Summary 1990-2019 GHG'!$A$9,'NEW Summary 1990-2019 GHG'!$A$10,'NEW Summary 1990-2019 GHG'!$A$11,'NEW Summary 1990-2019 GHG'!$A$17,'NEW Summary 1990-2019 GHG'!$A$23,'NEW Summary 1990-2019 GHG'!$A$24,'NEW Summary 1990-2019 GHG'!$A$32)</c:f>
              <c:strCache>
                <c:ptCount val="10"/>
                <c:pt idx="0">
                  <c:v>Energy Industries</c:v>
                </c:pt>
                <c:pt idx="1">
                  <c:v>Residential</c:v>
                </c:pt>
                <c:pt idx="2">
                  <c:v>Manufacturing Combustion</c:v>
                </c:pt>
                <c:pt idx="3">
                  <c:v>Commercial Services</c:v>
                </c:pt>
                <c:pt idx="4">
                  <c:v>Public Services</c:v>
                </c:pt>
                <c:pt idx="5">
                  <c:v>Transport</c:v>
                </c:pt>
                <c:pt idx="6">
                  <c:v>Industrial Processes</c:v>
                </c:pt>
                <c:pt idx="7">
                  <c:v>F-Gases</c:v>
                </c:pt>
                <c:pt idx="8">
                  <c:v>Agriculture</c:v>
                </c:pt>
                <c:pt idx="9">
                  <c:v>Waste</c:v>
                </c:pt>
              </c:strCache>
            </c:strRef>
          </c:cat>
          <c:val>
            <c:numRef>
              <c:f>('NEW Summary 1990-2019 GHG'!$AE$2,'NEW Summary 1990-2019 GHG'!$AE$7,'NEW Summary 1990-2019 GHG'!$AE$8,'NEW Summary 1990-2019 GHG'!$AE$9,'NEW Summary 1990-2019 GHG'!$AE$10,'NEW Summary 1990-2019 GHG'!$AE$11,'NEW Summary 1990-2019 GHG'!$AE$17,'NEW Summary 1990-2019 GHG'!$AE$23,'NEW Summary 1990-2019 GHG'!$AE$24,'NEW Summary 1990-2019 GHG'!$AE$32)</c:f>
              <c:numCache>
                <c:formatCode>0.00</c:formatCode>
                <c:ptCount val="10"/>
                <c:pt idx="0">
                  <c:v>9445.2496570972035</c:v>
                </c:pt>
                <c:pt idx="1">
                  <c:v>6527.1800850635054</c:v>
                </c:pt>
                <c:pt idx="2">
                  <c:v>4589.2031287031677</c:v>
                </c:pt>
                <c:pt idx="3">
                  <c:v>891.48306384084401</c:v>
                </c:pt>
                <c:pt idx="4">
                  <c:v>887.33734994774511</c:v>
                </c:pt>
                <c:pt idx="5">
                  <c:v>12199.803134681708</c:v>
                </c:pt>
                <c:pt idx="6">
                  <c:v>2267.5607224678865</c:v>
                </c:pt>
                <c:pt idx="7">
                  <c:v>916.46987599116403</c:v>
                </c:pt>
                <c:pt idx="8">
                  <c:v>21148.502396703978</c:v>
                </c:pt>
                <c:pt idx="9">
                  <c:v>904.85020272249312</c:v>
                </c:pt>
              </c:numCache>
            </c:numRef>
          </c:val>
          <c:extLst>
            <c:ext xmlns:c16="http://schemas.microsoft.com/office/drawing/2014/chart" uri="{C3380CC4-5D6E-409C-BE32-E72D297353CC}">
              <c16:uniqueId val="{00000014-DC5C-4304-912B-F7068BEA6EA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Total ESD emissions</c:v>
                </c:pt>
              </c:strCache>
            </c:strRef>
          </c:tx>
          <c:spPr>
            <a:solidFill>
              <a:srgbClr val="005850"/>
            </a:solidFill>
            <a:ln>
              <a:noFill/>
            </a:ln>
            <a:effectLst/>
          </c:spPr>
          <c:invertIfNegative val="0"/>
          <c:cat>
            <c:strRef>
              <c:f>Sheet1!$C$2:$J$2</c:f>
              <c:strCache>
                <c:ptCount val="8"/>
                <c:pt idx="0">
                  <c:v>2013</c:v>
                </c:pt>
                <c:pt idx="1">
                  <c:v>2014</c:v>
                </c:pt>
                <c:pt idx="2">
                  <c:v>2015</c:v>
                </c:pt>
                <c:pt idx="3">
                  <c:v>2016</c:v>
                </c:pt>
                <c:pt idx="4">
                  <c:v>2017</c:v>
                </c:pt>
                <c:pt idx="5">
                  <c:v>2018</c:v>
                </c:pt>
                <c:pt idx="6">
                  <c:v>2019</c:v>
                </c:pt>
                <c:pt idx="7">
                  <c:v>2020*</c:v>
                </c:pt>
              </c:strCache>
            </c:strRef>
          </c:cat>
          <c:val>
            <c:numRef>
              <c:f>Sheet1!$C$3:$J$3</c:f>
              <c:numCache>
                <c:formatCode>#,##0</c:formatCode>
                <c:ptCount val="8"/>
                <c:pt idx="0">
                  <c:v>42207</c:v>
                </c:pt>
                <c:pt idx="1">
                  <c:v>41663</c:v>
                </c:pt>
                <c:pt idx="2">
                  <c:v>43037</c:v>
                </c:pt>
                <c:pt idx="3">
                  <c:v>43798</c:v>
                </c:pt>
                <c:pt idx="4">
                  <c:v>43829</c:v>
                </c:pt>
                <c:pt idx="5">
                  <c:v>45379</c:v>
                </c:pt>
                <c:pt idx="6">
                  <c:v>45580</c:v>
                </c:pt>
                <c:pt idx="7" formatCode="0">
                  <c:v>44606.84</c:v>
                </c:pt>
              </c:numCache>
            </c:numRef>
          </c:val>
          <c:extLst>
            <c:ext xmlns:c16="http://schemas.microsoft.com/office/drawing/2014/chart" uri="{C3380CC4-5D6E-409C-BE32-E72D297353CC}">
              <c16:uniqueId val="{00000000-FC8A-4C6D-BEF6-DE35A2CBE367}"/>
            </c:ext>
          </c:extLst>
        </c:ser>
        <c:dLbls>
          <c:showLegendKey val="0"/>
          <c:showVal val="0"/>
          <c:showCatName val="0"/>
          <c:showSerName val="0"/>
          <c:showPercent val="0"/>
          <c:showBubbleSize val="0"/>
        </c:dLbls>
        <c:gapWidth val="150"/>
        <c:axId val="476576496"/>
        <c:axId val="476575184"/>
      </c:barChart>
      <c:lineChart>
        <c:grouping val="standard"/>
        <c:varyColors val="0"/>
        <c:ser>
          <c:idx val="1"/>
          <c:order val="1"/>
          <c:tx>
            <c:strRef>
              <c:f>Sheet1!$B$4</c:f>
              <c:strCache>
                <c:ptCount val="1"/>
                <c:pt idx="0">
                  <c:v>Annual Limits</c:v>
                </c:pt>
              </c:strCache>
            </c:strRef>
          </c:tx>
          <c:spPr>
            <a:ln w="28575" cap="rnd">
              <a:solidFill>
                <a:srgbClr val="A79563"/>
              </a:solidFill>
              <a:round/>
            </a:ln>
            <a:effectLst/>
          </c:spPr>
          <c:marker>
            <c:symbol val="none"/>
          </c:marker>
          <c:cat>
            <c:strRef>
              <c:f>Sheet1!$C$2:$J$2</c:f>
              <c:strCache>
                <c:ptCount val="8"/>
                <c:pt idx="0">
                  <c:v>2013</c:v>
                </c:pt>
                <c:pt idx="1">
                  <c:v>2014</c:v>
                </c:pt>
                <c:pt idx="2">
                  <c:v>2015</c:v>
                </c:pt>
                <c:pt idx="3">
                  <c:v>2016</c:v>
                </c:pt>
                <c:pt idx="4">
                  <c:v>2017</c:v>
                </c:pt>
                <c:pt idx="5">
                  <c:v>2018</c:v>
                </c:pt>
                <c:pt idx="6">
                  <c:v>2019</c:v>
                </c:pt>
                <c:pt idx="7">
                  <c:v>2020*</c:v>
                </c:pt>
              </c:strCache>
            </c:strRef>
          </c:cat>
          <c:val>
            <c:numRef>
              <c:f>Sheet1!$C$4:$J$4</c:f>
              <c:numCache>
                <c:formatCode>#,##0</c:formatCode>
                <c:ptCount val="8"/>
                <c:pt idx="0">
                  <c:v>46892</c:v>
                </c:pt>
                <c:pt idx="1">
                  <c:v>45761</c:v>
                </c:pt>
                <c:pt idx="2">
                  <c:v>44630</c:v>
                </c:pt>
                <c:pt idx="3">
                  <c:v>43499</c:v>
                </c:pt>
                <c:pt idx="4">
                  <c:v>40885</c:v>
                </c:pt>
                <c:pt idx="5">
                  <c:v>39807</c:v>
                </c:pt>
                <c:pt idx="6">
                  <c:v>38729</c:v>
                </c:pt>
                <c:pt idx="7">
                  <c:v>37651</c:v>
                </c:pt>
              </c:numCache>
            </c:numRef>
          </c:val>
          <c:smooth val="0"/>
          <c:extLst>
            <c:ext xmlns:c16="http://schemas.microsoft.com/office/drawing/2014/chart" uri="{C3380CC4-5D6E-409C-BE32-E72D297353CC}">
              <c16:uniqueId val="{00000001-FC8A-4C6D-BEF6-DE35A2CBE367}"/>
            </c:ext>
          </c:extLst>
        </c:ser>
        <c:dLbls>
          <c:showLegendKey val="0"/>
          <c:showVal val="0"/>
          <c:showCatName val="0"/>
          <c:showSerName val="0"/>
          <c:showPercent val="0"/>
          <c:showBubbleSize val="0"/>
        </c:dLbls>
        <c:marker val="1"/>
        <c:smooth val="0"/>
        <c:axId val="476576496"/>
        <c:axId val="476575184"/>
      </c:lineChart>
      <c:catAx>
        <c:axId val="47657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476575184"/>
        <c:crosses val="autoZero"/>
        <c:auto val="1"/>
        <c:lblAlgn val="ctr"/>
        <c:lblOffset val="100"/>
        <c:noMultiLvlLbl val="0"/>
      </c:catAx>
      <c:valAx>
        <c:axId val="47657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E" sz="2800" dirty="0" smtClean="0"/>
                  <a:t>MT</a:t>
                </a:r>
                <a:endParaRPr lang="en-IE" sz="2800" dirty="0"/>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76576496"/>
        <c:crosses val="autoZero"/>
        <c:crossBetween val="between"/>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0C49F-3AFD-4ADD-A1E0-1E1BD75D9486}"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IE"/>
        </a:p>
      </dgm:t>
    </dgm:pt>
    <dgm:pt modelId="{C8E30A75-2654-4B22-B0DD-57236ECC677E}">
      <dgm:prSet/>
      <dgm:spPr>
        <a:solidFill>
          <a:srgbClr val="004D44"/>
        </a:solidFill>
        <a:ln>
          <a:solidFill>
            <a:srgbClr val="004D44"/>
          </a:solidFill>
        </a:ln>
      </dgm:spPr>
      <dgm:t>
        <a:bodyPr/>
        <a:lstStyle/>
        <a:p>
          <a:r>
            <a:rPr lang="en-IE" b="0" i="0" baseline="0" dirty="0"/>
            <a:t>€1.61 billion in 2019</a:t>
          </a:r>
          <a:endParaRPr lang="en-IE" dirty="0"/>
        </a:p>
      </dgm:t>
    </dgm:pt>
    <dgm:pt modelId="{C7849B1B-7241-488E-81EA-984AB460E2F7}" type="parTrans" cxnId="{095B7214-9CA0-4C2C-8E85-1477EA185F5E}">
      <dgm:prSet/>
      <dgm:spPr/>
      <dgm:t>
        <a:bodyPr/>
        <a:lstStyle/>
        <a:p>
          <a:endParaRPr lang="en-IE"/>
        </a:p>
      </dgm:t>
    </dgm:pt>
    <dgm:pt modelId="{E7E146C6-6D34-4DFE-8434-9A8A06EF9978}" type="sibTrans" cxnId="{095B7214-9CA0-4C2C-8E85-1477EA185F5E}">
      <dgm:prSet/>
      <dgm:spPr>
        <a:solidFill>
          <a:srgbClr val="A79563"/>
        </a:solidFill>
      </dgm:spPr>
      <dgm:t>
        <a:bodyPr/>
        <a:lstStyle/>
        <a:p>
          <a:endParaRPr lang="en-IE"/>
        </a:p>
      </dgm:t>
    </dgm:pt>
    <dgm:pt modelId="{F666B915-ADC3-41A9-B10E-CF1CB6D6E2C6}">
      <dgm:prSet/>
      <dgm:spPr>
        <a:solidFill>
          <a:srgbClr val="004D44"/>
        </a:solidFill>
        <a:ln>
          <a:solidFill>
            <a:srgbClr val="004D44"/>
          </a:solidFill>
        </a:ln>
      </dgm:spPr>
      <dgm:t>
        <a:bodyPr/>
        <a:lstStyle/>
        <a:p>
          <a:r>
            <a:rPr lang="en-IE" b="0" i="0" baseline="0" dirty="0"/>
            <a:t>€2.03 billion in 2020</a:t>
          </a:r>
          <a:endParaRPr lang="en-IE" dirty="0"/>
        </a:p>
      </dgm:t>
    </dgm:pt>
    <dgm:pt modelId="{EB5F2A35-6FF6-4CBB-B790-0D34D4B9B2A8}" type="parTrans" cxnId="{46BE00C6-54FF-4C21-8F86-866A25BDA508}">
      <dgm:prSet/>
      <dgm:spPr/>
      <dgm:t>
        <a:bodyPr/>
        <a:lstStyle/>
        <a:p>
          <a:endParaRPr lang="en-IE"/>
        </a:p>
      </dgm:t>
    </dgm:pt>
    <dgm:pt modelId="{4A1C90D1-D15F-4334-86E2-4F2EF3ACD08E}" type="sibTrans" cxnId="{46BE00C6-54FF-4C21-8F86-866A25BDA508}">
      <dgm:prSet/>
      <dgm:spPr>
        <a:solidFill>
          <a:srgbClr val="A79563"/>
        </a:solidFill>
      </dgm:spPr>
      <dgm:t>
        <a:bodyPr/>
        <a:lstStyle/>
        <a:p>
          <a:endParaRPr lang="en-IE"/>
        </a:p>
      </dgm:t>
    </dgm:pt>
    <dgm:pt modelId="{2E20C5F3-E489-49C9-8A7F-EBAAB2E8141D}">
      <dgm:prSet/>
      <dgm:spPr>
        <a:solidFill>
          <a:srgbClr val="A79563"/>
        </a:solidFill>
      </dgm:spPr>
      <dgm:t>
        <a:bodyPr/>
        <a:lstStyle/>
        <a:p>
          <a:r>
            <a:rPr lang="en-US" dirty="0"/>
            <a:t>23%</a:t>
          </a:r>
          <a:endParaRPr lang="en-IE" dirty="0"/>
        </a:p>
      </dgm:t>
    </dgm:pt>
    <dgm:pt modelId="{FDA08B83-DEF0-4291-A889-C2890340F9D0}" type="parTrans" cxnId="{910AA91D-1C63-4A0B-B63B-27B9529328F8}">
      <dgm:prSet/>
      <dgm:spPr/>
      <dgm:t>
        <a:bodyPr/>
        <a:lstStyle/>
        <a:p>
          <a:endParaRPr lang="en-IE"/>
        </a:p>
      </dgm:t>
    </dgm:pt>
    <dgm:pt modelId="{DC4F6B6E-A833-4DFA-9115-BAB656B95D4D}" type="sibTrans" cxnId="{910AA91D-1C63-4A0B-B63B-27B9529328F8}">
      <dgm:prSet/>
      <dgm:spPr/>
      <dgm:t>
        <a:bodyPr/>
        <a:lstStyle/>
        <a:p>
          <a:endParaRPr lang="en-IE"/>
        </a:p>
      </dgm:t>
    </dgm:pt>
    <dgm:pt modelId="{AA89D10A-F1EA-40C3-BDF6-CFDD39C6BE49}" type="pres">
      <dgm:prSet presAssocID="{CDB0C49F-3AFD-4ADD-A1E0-1E1BD75D9486}" presName="linearFlow" presStyleCnt="0">
        <dgm:presLayoutVars>
          <dgm:dir/>
          <dgm:resizeHandles val="exact"/>
        </dgm:presLayoutVars>
      </dgm:prSet>
      <dgm:spPr/>
      <dgm:t>
        <a:bodyPr/>
        <a:lstStyle/>
        <a:p>
          <a:endParaRPr lang="en-US"/>
        </a:p>
      </dgm:t>
    </dgm:pt>
    <dgm:pt modelId="{15CD62B3-0A06-455D-ACDD-EABDE48E3ADD}" type="pres">
      <dgm:prSet presAssocID="{C8E30A75-2654-4B22-B0DD-57236ECC677E}" presName="node" presStyleLbl="node1" presStyleIdx="0" presStyleCnt="3" custLinFactNeighborX="16433">
        <dgm:presLayoutVars>
          <dgm:bulletEnabled val="1"/>
        </dgm:presLayoutVars>
      </dgm:prSet>
      <dgm:spPr/>
      <dgm:t>
        <a:bodyPr/>
        <a:lstStyle/>
        <a:p>
          <a:endParaRPr lang="en-US"/>
        </a:p>
      </dgm:t>
    </dgm:pt>
    <dgm:pt modelId="{7A10C4D5-A3DF-4148-A5EE-7D83C1C9A3C9}" type="pres">
      <dgm:prSet presAssocID="{E7E146C6-6D34-4DFE-8434-9A8A06EF9978}" presName="spacerL" presStyleCnt="0"/>
      <dgm:spPr/>
    </dgm:pt>
    <dgm:pt modelId="{448A4F88-AFF0-4ECA-931B-966AE183B18E}" type="pres">
      <dgm:prSet presAssocID="{E7E146C6-6D34-4DFE-8434-9A8A06EF9978}" presName="sibTrans" presStyleLbl="sibTrans2D1" presStyleIdx="0" presStyleCnt="2"/>
      <dgm:spPr>
        <a:prstGeom prst="rightArrow">
          <a:avLst/>
        </a:prstGeom>
      </dgm:spPr>
      <dgm:t>
        <a:bodyPr/>
        <a:lstStyle/>
        <a:p>
          <a:endParaRPr lang="en-US"/>
        </a:p>
      </dgm:t>
    </dgm:pt>
    <dgm:pt modelId="{EA331B51-EBD4-4FEA-9276-573917D9097E}" type="pres">
      <dgm:prSet presAssocID="{E7E146C6-6D34-4DFE-8434-9A8A06EF9978}" presName="spacerR" presStyleCnt="0"/>
      <dgm:spPr/>
    </dgm:pt>
    <dgm:pt modelId="{D9979658-8600-4AFE-A7CE-1F2187EFC117}" type="pres">
      <dgm:prSet presAssocID="{F666B915-ADC3-41A9-B10E-CF1CB6D6E2C6}" presName="node" presStyleLbl="node1" presStyleIdx="1" presStyleCnt="3">
        <dgm:presLayoutVars>
          <dgm:bulletEnabled val="1"/>
        </dgm:presLayoutVars>
      </dgm:prSet>
      <dgm:spPr/>
      <dgm:t>
        <a:bodyPr/>
        <a:lstStyle/>
        <a:p>
          <a:endParaRPr lang="en-US"/>
        </a:p>
      </dgm:t>
    </dgm:pt>
    <dgm:pt modelId="{1CE50B77-7218-42FD-98DC-44E8D0652530}" type="pres">
      <dgm:prSet presAssocID="{4A1C90D1-D15F-4334-86E2-4F2EF3ACD08E}" presName="spacerL" presStyleCnt="0"/>
      <dgm:spPr/>
    </dgm:pt>
    <dgm:pt modelId="{CA8E2318-1E42-4A90-B67B-772522582117}" type="pres">
      <dgm:prSet presAssocID="{4A1C90D1-D15F-4334-86E2-4F2EF3ACD08E}" presName="sibTrans" presStyleLbl="sibTrans2D1" presStyleIdx="1" presStyleCnt="2"/>
      <dgm:spPr/>
      <dgm:t>
        <a:bodyPr/>
        <a:lstStyle/>
        <a:p>
          <a:endParaRPr lang="en-US"/>
        </a:p>
      </dgm:t>
    </dgm:pt>
    <dgm:pt modelId="{BF42BAF0-C458-47DA-B536-143F75265743}" type="pres">
      <dgm:prSet presAssocID="{4A1C90D1-D15F-4334-86E2-4F2EF3ACD08E}" presName="spacerR" presStyleCnt="0"/>
      <dgm:spPr/>
    </dgm:pt>
    <dgm:pt modelId="{51DFF707-5F5C-479B-8373-5A46A3936BD2}" type="pres">
      <dgm:prSet presAssocID="{2E20C5F3-E489-49C9-8A7F-EBAAB2E8141D}" presName="node" presStyleLbl="node1" presStyleIdx="2" presStyleCnt="3">
        <dgm:presLayoutVars>
          <dgm:bulletEnabled val="1"/>
        </dgm:presLayoutVars>
      </dgm:prSet>
      <dgm:spPr>
        <a:prstGeom prst="upArrow">
          <a:avLst/>
        </a:prstGeom>
      </dgm:spPr>
      <dgm:t>
        <a:bodyPr/>
        <a:lstStyle/>
        <a:p>
          <a:endParaRPr lang="en-US"/>
        </a:p>
      </dgm:t>
    </dgm:pt>
  </dgm:ptLst>
  <dgm:cxnLst>
    <dgm:cxn modelId="{2BD117F8-045E-4761-8A6F-B1B0CAAA7377}" type="presOf" srcId="{C8E30A75-2654-4B22-B0DD-57236ECC677E}" destId="{15CD62B3-0A06-455D-ACDD-EABDE48E3ADD}" srcOrd="0" destOrd="0" presId="urn:microsoft.com/office/officeart/2005/8/layout/equation1"/>
    <dgm:cxn modelId="{D0E5BC0C-5CC8-4C3B-A3C2-14518BD1FBC2}" type="presOf" srcId="{CDB0C49F-3AFD-4ADD-A1E0-1E1BD75D9486}" destId="{AA89D10A-F1EA-40C3-BDF6-CFDD39C6BE49}" srcOrd="0" destOrd="0" presId="urn:microsoft.com/office/officeart/2005/8/layout/equation1"/>
    <dgm:cxn modelId="{46BE00C6-54FF-4C21-8F86-866A25BDA508}" srcId="{CDB0C49F-3AFD-4ADD-A1E0-1E1BD75D9486}" destId="{F666B915-ADC3-41A9-B10E-CF1CB6D6E2C6}" srcOrd="1" destOrd="0" parTransId="{EB5F2A35-6FF6-4CBB-B790-0D34D4B9B2A8}" sibTransId="{4A1C90D1-D15F-4334-86E2-4F2EF3ACD08E}"/>
    <dgm:cxn modelId="{E93BA93A-0332-49B9-BB20-070FE1F7EB99}" type="presOf" srcId="{E7E146C6-6D34-4DFE-8434-9A8A06EF9978}" destId="{448A4F88-AFF0-4ECA-931B-966AE183B18E}" srcOrd="0" destOrd="0" presId="urn:microsoft.com/office/officeart/2005/8/layout/equation1"/>
    <dgm:cxn modelId="{910AA91D-1C63-4A0B-B63B-27B9529328F8}" srcId="{CDB0C49F-3AFD-4ADD-A1E0-1E1BD75D9486}" destId="{2E20C5F3-E489-49C9-8A7F-EBAAB2E8141D}" srcOrd="2" destOrd="0" parTransId="{FDA08B83-DEF0-4291-A889-C2890340F9D0}" sibTransId="{DC4F6B6E-A833-4DFA-9115-BAB656B95D4D}"/>
    <dgm:cxn modelId="{910BF6B7-FB55-4F01-8AC5-0BFC20ED03B0}" type="presOf" srcId="{2E20C5F3-E489-49C9-8A7F-EBAAB2E8141D}" destId="{51DFF707-5F5C-479B-8373-5A46A3936BD2}" srcOrd="0" destOrd="0" presId="urn:microsoft.com/office/officeart/2005/8/layout/equation1"/>
    <dgm:cxn modelId="{4A3D5E11-7A12-445E-8A20-B71264602B92}" type="presOf" srcId="{F666B915-ADC3-41A9-B10E-CF1CB6D6E2C6}" destId="{D9979658-8600-4AFE-A7CE-1F2187EFC117}" srcOrd="0" destOrd="0" presId="urn:microsoft.com/office/officeart/2005/8/layout/equation1"/>
    <dgm:cxn modelId="{095B7214-9CA0-4C2C-8E85-1477EA185F5E}" srcId="{CDB0C49F-3AFD-4ADD-A1E0-1E1BD75D9486}" destId="{C8E30A75-2654-4B22-B0DD-57236ECC677E}" srcOrd="0" destOrd="0" parTransId="{C7849B1B-7241-488E-81EA-984AB460E2F7}" sibTransId="{E7E146C6-6D34-4DFE-8434-9A8A06EF9978}"/>
    <dgm:cxn modelId="{B57EEC27-570D-40B6-B78F-C748840D4B44}" type="presOf" srcId="{4A1C90D1-D15F-4334-86E2-4F2EF3ACD08E}" destId="{CA8E2318-1E42-4A90-B67B-772522582117}" srcOrd="0" destOrd="0" presId="urn:microsoft.com/office/officeart/2005/8/layout/equation1"/>
    <dgm:cxn modelId="{342E800B-7C5D-43B1-B7F3-103EBF753C75}" type="presParOf" srcId="{AA89D10A-F1EA-40C3-BDF6-CFDD39C6BE49}" destId="{15CD62B3-0A06-455D-ACDD-EABDE48E3ADD}" srcOrd="0" destOrd="0" presId="urn:microsoft.com/office/officeart/2005/8/layout/equation1"/>
    <dgm:cxn modelId="{0562B693-02A1-4111-93F7-B8B8D8C3C472}" type="presParOf" srcId="{AA89D10A-F1EA-40C3-BDF6-CFDD39C6BE49}" destId="{7A10C4D5-A3DF-4148-A5EE-7D83C1C9A3C9}" srcOrd="1" destOrd="0" presId="urn:microsoft.com/office/officeart/2005/8/layout/equation1"/>
    <dgm:cxn modelId="{A8C54BD5-DCEC-44B7-804D-3F2F77539B51}" type="presParOf" srcId="{AA89D10A-F1EA-40C3-BDF6-CFDD39C6BE49}" destId="{448A4F88-AFF0-4ECA-931B-966AE183B18E}" srcOrd="2" destOrd="0" presId="urn:microsoft.com/office/officeart/2005/8/layout/equation1"/>
    <dgm:cxn modelId="{7F3CAD2A-80E3-4E88-9152-D93CD0F0A6DA}" type="presParOf" srcId="{AA89D10A-F1EA-40C3-BDF6-CFDD39C6BE49}" destId="{EA331B51-EBD4-4FEA-9276-573917D9097E}" srcOrd="3" destOrd="0" presId="urn:microsoft.com/office/officeart/2005/8/layout/equation1"/>
    <dgm:cxn modelId="{D487484F-3E33-4D49-B806-6C48B23F7BB6}" type="presParOf" srcId="{AA89D10A-F1EA-40C3-BDF6-CFDD39C6BE49}" destId="{D9979658-8600-4AFE-A7CE-1F2187EFC117}" srcOrd="4" destOrd="0" presId="urn:microsoft.com/office/officeart/2005/8/layout/equation1"/>
    <dgm:cxn modelId="{5B69F26A-225A-4FA7-A97A-021839D6CE1F}" type="presParOf" srcId="{AA89D10A-F1EA-40C3-BDF6-CFDD39C6BE49}" destId="{1CE50B77-7218-42FD-98DC-44E8D0652530}" srcOrd="5" destOrd="0" presId="urn:microsoft.com/office/officeart/2005/8/layout/equation1"/>
    <dgm:cxn modelId="{51A2C939-1C13-4176-815C-9F8822436544}" type="presParOf" srcId="{AA89D10A-F1EA-40C3-BDF6-CFDD39C6BE49}" destId="{CA8E2318-1E42-4A90-B67B-772522582117}" srcOrd="6" destOrd="0" presId="urn:microsoft.com/office/officeart/2005/8/layout/equation1"/>
    <dgm:cxn modelId="{1B181F69-72F9-4413-A32E-93FCA583BA45}" type="presParOf" srcId="{AA89D10A-F1EA-40C3-BDF6-CFDD39C6BE49}" destId="{BF42BAF0-C458-47DA-B536-143F75265743}" srcOrd="7" destOrd="0" presId="urn:microsoft.com/office/officeart/2005/8/layout/equation1"/>
    <dgm:cxn modelId="{78FD41BC-143B-42E5-B427-E7AB7E388E77}" type="presParOf" srcId="{AA89D10A-F1EA-40C3-BDF6-CFDD39C6BE49}" destId="{51DFF707-5F5C-479B-8373-5A46A3936BD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D62B3-0A06-455D-ACDD-EABDE48E3ADD}">
      <dsp:nvSpPr>
        <dsp:cNvPr id="0" name=""/>
        <dsp:cNvSpPr/>
      </dsp:nvSpPr>
      <dsp:spPr>
        <a:xfrm>
          <a:off x="35630" y="2283960"/>
          <a:ext cx="2527369" cy="2527369"/>
        </a:xfrm>
        <a:prstGeom prst="ellipse">
          <a:avLst/>
        </a:prstGeom>
        <a:solidFill>
          <a:srgbClr val="004D44"/>
        </a:solidFill>
        <a:ln w="25400" cap="flat" cmpd="sng" algn="ctr">
          <a:solidFill>
            <a:srgbClr val="004D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E" sz="4000" b="0" i="0" kern="1200" baseline="0" dirty="0"/>
            <a:t>€1.61 billion in 2019</a:t>
          </a:r>
          <a:endParaRPr lang="en-IE" sz="4000" kern="1200" dirty="0"/>
        </a:p>
      </dsp:txBody>
      <dsp:txXfrm>
        <a:off x="405755" y="2654085"/>
        <a:ext cx="1787119" cy="1787119"/>
      </dsp:txXfrm>
    </dsp:sp>
    <dsp:sp modelId="{448A4F88-AFF0-4ECA-931B-966AE183B18E}">
      <dsp:nvSpPr>
        <dsp:cNvPr id="0" name=""/>
        <dsp:cNvSpPr/>
      </dsp:nvSpPr>
      <dsp:spPr>
        <a:xfrm>
          <a:off x="2734498" y="2814708"/>
          <a:ext cx="1465874" cy="1465874"/>
        </a:xfrm>
        <a:prstGeom prst="rightArrow">
          <a:avLst/>
        </a:prstGeom>
        <a:solidFill>
          <a:srgbClr val="A7956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IE" sz="3200" kern="1200"/>
        </a:p>
      </dsp:txBody>
      <dsp:txXfrm>
        <a:off x="2734498" y="3181177"/>
        <a:ext cx="1099406" cy="732937"/>
      </dsp:txXfrm>
    </dsp:sp>
    <dsp:sp modelId="{D9979658-8600-4AFE-A7CE-1F2187EFC117}">
      <dsp:nvSpPr>
        <dsp:cNvPr id="0" name=""/>
        <dsp:cNvSpPr/>
      </dsp:nvSpPr>
      <dsp:spPr>
        <a:xfrm>
          <a:off x="4405595" y="2283960"/>
          <a:ext cx="2527369" cy="2527369"/>
        </a:xfrm>
        <a:prstGeom prst="ellipse">
          <a:avLst/>
        </a:prstGeom>
        <a:solidFill>
          <a:srgbClr val="004D44"/>
        </a:solidFill>
        <a:ln w="25400" cap="flat" cmpd="sng" algn="ctr">
          <a:solidFill>
            <a:srgbClr val="004D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E" sz="4000" b="0" i="0" kern="1200" baseline="0" dirty="0"/>
            <a:t>€2.03 billion in 2020</a:t>
          </a:r>
          <a:endParaRPr lang="en-IE" sz="4000" kern="1200" dirty="0"/>
        </a:p>
      </dsp:txBody>
      <dsp:txXfrm>
        <a:off x="4775720" y="2654085"/>
        <a:ext cx="1787119" cy="1787119"/>
      </dsp:txXfrm>
    </dsp:sp>
    <dsp:sp modelId="{CA8E2318-1E42-4A90-B67B-772522582117}">
      <dsp:nvSpPr>
        <dsp:cNvPr id="0" name=""/>
        <dsp:cNvSpPr/>
      </dsp:nvSpPr>
      <dsp:spPr>
        <a:xfrm>
          <a:off x="7138187" y="2814708"/>
          <a:ext cx="1465874" cy="1465874"/>
        </a:xfrm>
        <a:prstGeom prst="mathEqual">
          <a:avLst/>
        </a:prstGeom>
        <a:solidFill>
          <a:srgbClr val="A7956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IE" sz="3200" kern="1200"/>
        </a:p>
      </dsp:txBody>
      <dsp:txXfrm>
        <a:off x="7332489" y="3116678"/>
        <a:ext cx="1077270" cy="861934"/>
      </dsp:txXfrm>
    </dsp:sp>
    <dsp:sp modelId="{51DFF707-5F5C-479B-8373-5A46A3936BD2}">
      <dsp:nvSpPr>
        <dsp:cNvPr id="0" name=""/>
        <dsp:cNvSpPr/>
      </dsp:nvSpPr>
      <dsp:spPr>
        <a:xfrm>
          <a:off x="8809283" y="2283960"/>
          <a:ext cx="2527369" cy="2527369"/>
        </a:xfrm>
        <a:prstGeom prst="upArrow">
          <a:avLst/>
        </a:prstGeom>
        <a:solidFill>
          <a:srgbClr val="A795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23%</a:t>
          </a:r>
          <a:endParaRPr lang="en-IE" sz="4000" kern="1200" dirty="0"/>
        </a:p>
      </dsp:txBody>
      <dsp:txXfrm>
        <a:off x="9441125" y="2915802"/>
        <a:ext cx="1263685" cy="189552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B542B-0C3F-884C-A453-F60046BBBBE8}" type="datetimeFigureOut">
              <a:rPr lang="en-US" smtClean="0"/>
              <a:t>9/15/2021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752D7-37D8-FD47-A307-243E37317A80}" type="slidenum">
              <a:rPr lang="en-US" smtClean="0"/>
              <a:t>‹#›</a:t>
            </a:fld>
            <a:endParaRPr lang="en-US" dirty="0"/>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12270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583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65048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0635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42164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8500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22606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1682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altLang="en-US" sz="2400" b="1" dirty="0" smtClean="0"/>
          </a:p>
          <a:p>
            <a:endParaRPr lang="en-IE" dirty="0"/>
          </a:p>
        </p:txBody>
      </p:sp>
    </p:spTree>
    <p:extLst>
      <p:ext uri="{BB962C8B-B14F-4D97-AF65-F5344CB8AC3E}">
        <p14:creationId xmlns:p14="http://schemas.microsoft.com/office/powerpoint/2010/main" val="418122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28061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baseline="0" dirty="0"/>
          </a:p>
        </p:txBody>
      </p:sp>
    </p:spTree>
    <p:extLst>
      <p:ext uri="{BB962C8B-B14F-4D97-AF65-F5344CB8AC3E}">
        <p14:creationId xmlns:p14="http://schemas.microsoft.com/office/powerpoint/2010/main" val="6068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03600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sz="2000" dirty="0" smtClean="0"/>
          </a:p>
        </p:txBody>
      </p:sp>
    </p:spTree>
    <p:extLst>
      <p:ext uri="{BB962C8B-B14F-4D97-AF65-F5344CB8AC3E}">
        <p14:creationId xmlns:p14="http://schemas.microsoft.com/office/powerpoint/2010/main" val="270971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73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4290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0411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3295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5413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88364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630" y="1062788"/>
            <a:ext cx="7656475" cy="3099600"/>
          </a:xfrm>
          <a:prstGeom prst="rect">
            <a:avLst/>
          </a:prstGeom>
        </p:spPr>
      </p:pic>
      <p:pic>
        <p:nvPicPr>
          <p:cNvPr id="2" name="Picture 1"/>
          <p:cNvPicPr>
            <a:picLocks noChangeAspect="1"/>
          </p:cNvPicPr>
          <p:nvPr userDrawn="1"/>
        </p:nvPicPr>
        <p:blipFill>
          <a:blip r:embed="rId3"/>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4"/>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dirty="0" smtClean="0"/>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dirty="0" smtClean="0"/>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dirty="0" smtClean="0"/>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altas na hÉireann | Government of Ireland"/>
          <p:cNvSpPr txBox="1"/>
          <p:nvPr userDrawn="1"/>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spTree>
    <p:extLst>
      <p:ext uri="{BB962C8B-B14F-4D97-AF65-F5344CB8AC3E}">
        <p14:creationId xmlns:p14="http://schemas.microsoft.com/office/powerpoint/2010/main" val="65974096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630" y="1062788"/>
            <a:ext cx="7652619" cy="3099600"/>
          </a:xfrm>
          <a:prstGeom prst="rect">
            <a:avLst/>
          </a:prstGeom>
        </p:spPr>
      </p:pic>
      <p:pic>
        <p:nvPicPr>
          <p:cNvPr id="5" name="Picture 4"/>
          <p:cNvPicPr>
            <a:picLocks noChangeAspect="1"/>
          </p:cNvPicPr>
          <p:nvPr userDrawn="1"/>
        </p:nvPicPr>
        <p:blipFill>
          <a:blip r:embed="rId3"/>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4"/>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521482500"/>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9" name="Rialtas na hÉireann | Government of Ireland"/>
          <p:cNvSpPr txBox="1"/>
          <p:nvPr userDrawn="1"/>
        </p:nvSpPr>
        <p:spPr>
          <a:xfrm>
            <a:off x="5923850" y="12611805"/>
            <a:ext cx="4727256"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b="1" dirty="0" smtClean="0">
                <a:solidFill>
                  <a:schemeClr val="bg1">
                    <a:alpha val="45000"/>
                  </a:schemeClr>
                </a:solidFill>
                <a:latin typeface="+mn-lt"/>
              </a:rPr>
              <a:t>Rialtas </a:t>
            </a:r>
            <a:r>
              <a:rPr b="1" dirty="0">
                <a:solidFill>
                  <a:schemeClr val="bg1">
                    <a:alpha val="45000"/>
                  </a:schemeClr>
                </a:solidFill>
                <a:latin typeface="+mn-lt"/>
              </a:rPr>
              <a:t>na </a:t>
            </a:r>
            <a:r>
              <a:rPr b="1" dirty="0" smtClean="0">
                <a:solidFill>
                  <a:schemeClr val="bg1">
                    <a:alpha val="45000"/>
                  </a:schemeClr>
                </a:solidFill>
                <a:latin typeface="+mn-lt"/>
              </a:rPr>
              <a:t>hÉireann</a:t>
            </a:r>
            <a:r>
              <a:rPr lang="en-GB" baseline="0" dirty="0" smtClean="0">
                <a:solidFill>
                  <a:schemeClr val="bg1">
                    <a:alpha val="45000"/>
                  </a:schemeClr>
                </a:solidFill>
                <a:latin typeface="+mn-lt"/>
              </a:rPr>
              <a:t> </a:t>
            </a:r>
            <a:r>
              <a:rPr dirty="0" smtClean="0">
                <a:solidFill>
                  <a:schemeClr val="bg1">
                    <a:alpha val="45000"/>
                  </a:schemeClr>
                </a:solidFill>
                <a:latin typeface="+mn-lt"/>
              </a:rPr>
              <a:t>| </a:t>
            </a:r>
            <a:r>
              <a:rPr dirty="0">
                <a:solidFill>
                  <a:schemeClr val="bg1">
                    <a:alpha val="45000"/>
                  </a:schemeClr>
                </a:solidFill>
                <a:latin typeface="+mn-lt"/>
              </a:rPr>
              <a:t>Government of Ireland</a:t>
            </a:r>
          </a:p>
        </p:txBody>
      </p:sp>
    </p:spTree>
    <p:extLst>
      <p:ext uri="{BB962C8B-B14F-4D97-AF65-F5344CB8AC3E}">
        <p14:creationId xmlns:p14="http://schemas.microsoft.com/office/powerpoint/2010/main" val="41052031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2" name="Rialtas na hÉireann | Government of Ireland"/>
          <p:cNvSpPr txBox="1"/>
          <p:nvPr userDrawn="1"/>
        </p:nvSpPr>
        <p:spPr>
          <a:xfrm>
            <a:off x="5923850" y="12611805"/>
            <a:ext cx="4727256"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sp>
        <p:nvSpPr>
          <p:cNvPr id="8" name="Rialtas na hÉireann | Government of Ireland"/>
          <p:cNvSpPr txBox="1"/>
          <p:nvPr userDrawn="1"/>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t>‹#›</a:t>
            </a:fld>
            <a:r>
              <a:rPr lang="en-GB" b="1" dirty="0" smtClean="0">
                <a:solidFill>
                  <a:schemeClr val="bg1">
                    <a:alpha val="45000"/>
                  </a:schemeClr>
                </a:solidFill>
                <a:latin typeface="+mn-lt"/>
              </a:rPr>
              <a:t>  </a:t>
            </a:r>
            <a:r>
              <a:rPr b="1" dirty="0" smtClean="0">
                <a:solidFill>
                  <a:schemeClr val="bg1">
                    <a:alpha val="45000"/>
                  </a:schemeClr>
                </a:solidFill>
                <a:latin typeface="+mn-lt"/>
              </a:rPr>
              <a:t>Rialtas </a:t>
            </a:r>
            <a:r>
              <a:rPr b="1" dirty="0">
                <a:solidFill>
                  <a:schemeClr val="bg1">
                    <a:alpha val="45000"/>
                  </a:schemeClr>
                </a:solidFill>
                <a:latin typeface="+mn-lt"/>
              </a:rPr>
              <a:t>na </a:t>
            </a:r>
            <a:r>
              <a:rPr b="1" dirty="0" smtClean="0">
                <a:solidFill>
                  <a:schemeClr val="bg1">
                    <a:alpha val="45000"/>
                  </a:schemeClr>
                </a:solidFill>
                <a:latin typeface="+mn-lt"/>
              </a:rPr>
              <a:t>hÉireann</a:t>
            </a:r>
            <a:r>
              <a:rPr lang="en-GB" baseline="0" dirty="0" smtClean="0">
                <a:solidFill>
                  <a:schemeClr val="bg1">
                    <a:alpha val="45000"/>
                  </a:schemeClr>
                </a:solidFill>
                <a:latin typeface="+mn-lt"/>
              </a:rPr>
              <a:t> </a:t>
            </a:r>
            <a:r>
              <a:rPr dirty="0" smtClean="0">
                <a:solidFill>
                  <a:schemeClr val="bg1">
                    <a:alpha val="45000"/>
                  </a:schemeClr>
                </a:solidFill>
                <a:latin typeface="+mn-lt"/>
              </a:rPr>
              <a:t>| </a:t>
            </a:r>
            <a:r>
              <a:rPr dirty="0">
                <a:solidFill>
                  <a:schemeClr val="bg1">
                    <a:alpha val="45000"/>
                  </a:schemeClr>
                </a:solidFill>
                <a:latin typeface="+mn-lt"/>
              </a:rPr>
              <a:t>Government of Ireland</a:t>
            </a:r>
          </a:p>
        </p:txBody>
      </p:sp>
    </p:spTree>
    <p:extLst>
      <p:ext uri="{BB962C8B-B14F-4D97-AF65-F5344CB8AC3E}">
        <p14:creationId xmlns:p14="http://schemas.microsoft.com/office/powerpoint/2010/main" val="1730965574"/>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Rialtas na hÉireann | Government of Ireland"/>
          <p:cNvSpPr txBox="1"/>
          <p:nvPr userDrawn="1"/>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spTree>
    <p:extLst>
      <p:ext uri="{BB962C8B-B14F-4D97-AF65-F5344CB8AC3E}">
        <p14:creationId xmlns:p14="http://schemas.microsoft.com/office/powerpoint/2010/main" val="167244091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5" name="Rialtas na hÉireann | Government of Ireland"/>
          <p:cNvSpPr txBox="1"/>
          <p:nvPr userDrawn="1"/>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spTree>
    <p:extLst>
      <p:ext uri="{BB962C8B-B14F-4D97-AF65-F5344CB8AC3E}">
        <p14:creationId xmlns:p14="http://schemas.microsoft.com/office/powerpoint/2010/main" val="66035007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dirty="0" smtClean="0"/>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altas na hÉireann | Government of Ireland"/>
          <p:cNvSpPr txBox="1"/>
          <p:nvPr userDrawn="1"/>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spTree>
    <p:extLst>
      <p:ext uri="{BB962C8B-B14F-4D97-AF65-F5344CB8AC3E}">
        <p14:creationId xmlns:p14="http://schemas.microsoft.com/office/powerpoint/2010/main" val="50827598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smtClean="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dirty="0" smtClean="0"/>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smtClean="0"/>
              <a:t>Click to 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ialtas na hÉireann | Government of Ireland"/>
          <p:cNvSpPr txBox="1"/>
          <p:nvPr userDrawn="1"/>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spTree>
    <p:extLst>
      <p:ext uri="{BB962C8B-B14F-4D97-AF65-F5344CB8AC3E}">
        <p14:creationId xmlns:p14="http://schemas.microsoft.com/office/powerpoint/2010/main" val="1241443098"/>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Rialtas na hÉireann | Government of Ireland"/>
          <p:cNvSpPr txBox="1"/>
          <p:nvPr/>
        </p:nvSpPr>
        <p:spPr>
          <a:xfrm>
            <a:off x="1441449" y="12611805"/>
            <a:ext cx="513762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b="1" dirty="0" smtClean="0">
                <a:latin typeface="+mn-lt"/>
              </a:rPr>
              <a:t>Rialtas </a:t>
            </a:r>
            <a:r>
              <a:rPr b="1" dirty="0">
                <a:latin typeface="+mn-lt"/>
              </a:rPr>
              <a:t>na </a:t>
            </a:r>
            <a:r>
              <a:rPr b="1" dirty="0" smtClean="0">
                <a:latin typeface="+mn-lt"/>
              </a:rPr>
              <a:t>hÉireann</a:t>
            </a:r>
            <a:r>
              <a:rPr lang="en-GB" baseline="0" dirty="0" smtClean="0">
                <a:latin typeface="+mn-lt"/>
              </a:rPr>
              <a:t> </a:t>
            </a:r>
            <a:r>
              <a:rPr dirty="0" smtClean="0">
                <a:latin typeface="+mn-lt"/>
              </a:rPr>
              <a:t>| </a:t>
            </a:r>
            <a:r>
              <a:rPr dirty="0">
                <a:latin typeface="+mn-lt"/>
              </a:rPr>
              <a:t>Government of Ireland</a:t>
            </a: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smtClean="0"/>
              <a:t>Title Text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Lst>
  <p:transition spd="med"/>
  <p:timing>
    <p:tnLst>
      <p:par>
        <p:cTn id="1" dur="indefinite" restart="never" nodeType="tmRoot"/>
      </p:par>
    </p:tnLst>
  </p:timing>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970" y="3814011"/>
            <a:ext cx="16852330" cy="3141960"/>
          </a:xfrm>
        </p:spPr>
        <p:txBody>
          <a:bodyPr>
            <a:normAutofit/>
          </a:bodyPr>
          <a:lstStyle/>
          <a:p>
            <a:r>
              <a:rPr lang="en-IE" sz="9600" b="1" dirty="0" smtClean="0">
                <a:latin typeface="Helvetica Neue"/>
                <a:ea typeface="Helvetica Neue"/>
                <a:cs typeface="Helvetica Neue"/>
                <a:sym typeface="Helvetica Neue"/>
              </a:rPr>
              <a:t>The Climate Action Challenge in Ireland</a:t>
            </a:r>
            <a:endParaRPr lang="en-IE" sz="9600" dirty="0"/>
          </a:p>
        </p:txBody>
      </p:sp>
      <p:sp>
        <p:nvSpPr>
          <p:cNvPr id="3" name="Text Placeholder 2"/>
          <p:cNvSpPr>
            <a:spLocks noGrp="1"/>
          </p:cNvSpPr>
          <p:nvPr>
            <p:ph type="body" sz="quarter" idx="1"/>
          </p:nvPr>
        </p:nvSpPr>
        <p:spPr/>
        <p:txBody>
          <a:bodyPr/>
          <a:lstStyle/>
          <a:p>
            <a:r>
              <a:rPr lang="en-US" dirty="0" smtClean="0"/>
              <a:t>Laura Kevany</a:t>
            </a:r>
          </a:p>
          <a:p>
            <a:r>
              <a:rPr lang="en-IE" b="1" dirty="0" smtClean="0"/>
              <a:t>Dublin Economic Workshop</a:t>
            </a:r>
          </a:p>
          <a:p>
            <a:r>
              <a:rPr lang="en-IE" b="1" dirty="0" smtClean="0"/>
              <a:t>September 2021</a:t>
            </a:r>
            <a:endParaRPr lang="en-US" dirty="0" smtClean="0"/>
          </a:p>
        </p:txBody>
      </p:sp>
    </p:spTree>
    <p:extLst>
      <p:ext uri="{BB962C8B-B14F-4D97-AF65-F5344CB8AC3E}">
        <p14:creationId xmlns:p14="http://schemas.microsoft.com/office/powerpoint/2010/main" val="51389868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57790" y="3530600"/>
            <a:ext cx="19770224" cy="9442450"/>
          </a:xfrm>
        </p:spPr>
        <p:txBody>
          <a:bodyPr>
            <a:normAutofit fontScale="55000" lnSpcReduction="20000"/>
          </a:bodyPr>
          <a:lstStyle/>
          <a:p>
            <a:pPr marL="1143000" indent="-1143000">
              <a:buFont typeface="Arial" panose="020B0604020202020204" pitchFamily="34" charset="0"/>
              <a:buChar char="•"/>
            </a:pPr>
            <a:r>
              <a:rPr lang="en-IE" sz="8000" dirty="0" smtClean="0">
                <a:solidFill>
                  <a:srgbClr val="A79563"/>
                </a:solidFill>
              </a:rPr>
              <a:t>Climate </a:t>
            </a:r>
            <a:r>
              <a:rPr lang="en-IE" sz="8000" dirty="0">
                <a:solidFill>
                  <a:srgbClr val="A79563"/>
                </a:solidFill>
              </a:rPr>
              <a:t>Targets - </a:t>
            </a:r>
            <a:r>
              <a:rPr lang="en-IE" sz="8000" dirty="0"/>
              <a:t>Commits to a climate resilient and </a:t>
            </a:r>
            <a:r>
              <a:rPr lang="en-IE" sz="8000" dirty="0" smtClean="0"/>
              <a:t>climate </a:t>
            </a:r>
            <a:r>
              <a:rPr lang="en-IE" sz="8000" dirty="0"/>
              <a:t>neutral economy by 2050</a:t>
            </a:r>
          </a:p>
          <a:p>
            <a:pPr marL="1143000" indent="-1143000">
              <a:buFont typeface="Arial" panose="020B0604020202020204" pitchFamily="34" charset="0"/>
              <a:buChar char="•"/>
            </a:pPr>
            <a:endParaRPr lang="en-IE" sz="8000" dirty="0"/>
          </a:p>
          <a:p>
            <a:pPr marL="1143000" indent="-1143000">
              <a:buFont typeface="Arial" panose="020B0604020202020204" pitchFamily="34" charset="0"/>
              <a:buChar char="•"/>
            </a:pPr>
            <a:r>
              <a:rPr lang="en-IE" sz="8000" dirty="0">
                <a:solidFill>
                  <a:srgbClr val="A79563"/>
                </a:solidFill>
              </a:rPr>
              <a:t>Climate Change Advisory Council - </a:t>
            </a:r>
            <a:r>
              <a:rPr lang="en-IE" sz="8000" dirty="0"/>
              <a:t>Strengthens role of CCAC</a:t>
            </a:r>
            <a:endParaRPr lang="en-IE" sz="8000" baseline="30000" dirty="0"/>
          </a:p>
          <a:p>
            <a:pPr marL="1143000" indent="-1143000">
              <a:buFont typeface="Arial" panose="020B0604020202020204" pitchFamily="34" charset="0"/>
              <a:buChar char="•"/>
            </a:pPr>
            <a:endParaRPr lang="en-IE" sz="8000" baseline="30000" dirty="0">
              <a:solidFill>
                <a:srgbClr val="A79563"/>
              </a:solidFill>
            </a:endParaRPr>
          </a:p>
          <a:p>
            <a:pPr marL="1143000" indent="-1143000">
              <a:buFont typeface="Arial" panose="020B0604020202020204" pitchFamily="34" charset="0"/>
              <a:buChar char="•"/>
            </a:pPr>
            <a:r>
              <a:rPr lang="en-IE" sz="8000" dirty="0">
                <a:solidFill>
                  <a:srgbClr val="A79563"/>
                </a:solidFill>
              </a:rPr>
              <a:t>Carbon Budgets  - </a:t>
            </a:r>
            <a:r>
              <a:rPr lang="en-IE" sz="8000" dirty="0"/>
              <a:t>CCAC to propose</a:t>
            </a:r>
            <a:r>
              <a:rPr lang="en-IE" sz="8000" i="0" dirty="0"/>
              <a:t> successive  five year “carbon budgets”. Government must accept or accept with amendments. Oireachtas</a:t>
            </a:r>
            <a:r>
              <a:rPr lang="en-IE" sz="8000" dirty="0"/>
              <a:t> </a:t>
            </a:r>
            <a:r>
              <a:rPr lang="en-IE" sz="8000" i="0" dirty="0"/>
              <a:t>approval required. </a:t>
            </a:r>
            <a:endParaRPr lang="en-IE" sz="8000" dirty="0"/>
          </a:p>
          <a:p>
            <a:pPr marL="1143000" indent="-1143000">
              <a:buFont typeface="Arial" panose="020B0604020202020204" pitchFamily="34" charset="0"/>
              <a:buChar char="•"/>
            </a:pPr>
            <a:endParaRPr lang="en-IE" sz="8000" dirty="0">
              <a:solidFill>
                <a:srgbClr val="A79563"/>
              </a:solidFill>
            </a:endParaRPr>
          </a:p>
          <a:p>
            <a:pPr marL="1143000" indent="-1143000">
              <a:buFont typeface="Arial" panose="020B0604020202020204" pitchFamily="34" charset="0"/>
              <a:buChar char="•"/>
            </a:pPr>
            <a:r>
              <a:rPr lang="en-IE" sz="8000" dirty="0">
                <a:solidFill>
                  <a:srgbClr val="A79563"/>
                </a:solidFill>
              </a:rPr>
              <a:t>Sectoral Emission Ceilings - </a:t>
            </a:r>
            <a:r>
              <a:rPr lang="en-IE" sz="8000" i="0" dirty="0"/>
              <a:t>Carbon budgets to be translated into sectoral emissions ceilings for relevant Ministers </a:t>
            </a:r>
            <a:r>
              <a:rPr lang="en-IE" sz="8000" dirty="0"/>
              <a:t>by the M/ECC</a:t>
            </a:r>
          </a:p>
          <a:p>
            <a:pPr marL="1143000" indent="-1143000">
              <a:buFont typeface="Arial" panose="020B0604020202020204" pitchFamily="34" charset="0"/>
              <a:buChar char="•"/>
            </a:pPr>
            <a:endParaRPr lang="en-IE" sz="8000" dirty="0">
              <a:solidFill>
                <a:srgbClr val="A79563"/>
              </a:solidFill>
            </a:endParaRPr>
          </a:p>
          <a:p>
            <a:pPr marL="1143000" indent="-1143000">
              <a:buFont typeface="Arial" panose="020B0604020202020204" pitchFamily="34" charset="0"/>
              <a:buChar char="•"/>
            </a:pPr>
            <a:r>
              <a:rPr lang="en-IE" sz="8000" dirty="0">
                <a:solidFill>
                  <a:srgbClr val="A79563"/>
                </a:solidFill>
              </a:rPr>
              <a:t>Annual Climate Action Plans </a:t>
            </a:r>
            <a:r>
              <a:rPr lang="en-IE" sz="8000" dirty="0"/>
              <a:t> - S</a:t>
            </a:r>
            <a:r>
              <a:rPr lang="en-IE" sz="8000" i="0" dirty="0"/>
              <a:t>et out specific actions and potential policies that </a:t>
            </a:r>
            <a:r>
              <a:rPr lang="en-IE" sz="8000" dirty="0">
                <a:solidFill>
                  <a:srgbClr val="005850"/>
                </a:solidFill>
              </a:rPr>
              <a:t>M/ECC</a:t>
            </a:r>
            <a:r>
              <a:rPr lang="en-IE" sz="8000" dirty="0"/>
              <a:t> </a:t>
            </a:r>
            <a:r>
              <a:rPr lang="en-IE" sz="8000" i="0" dirty="0"/>
              <a:t>considers may be required on a sector by sector basis to meet carbon budgets. </a:t>
            </a:r>
            <a:endParaRPr lang="en-IE" sz="8000" dirty="0"/>
          </a:p>
          <a:p>
            <a:pPr marL="2583000" lvl="2" indent="-1143000">
              <a:buFont typeface="Arial" panose="020B0604020202020204" pitchFamily="34" charset="0"/>
              <a:buChar char="•"/>
            </a:pPr>
            <a:endParaRPr lang="en-IE" i="0" dirty="0"/>
          </a:p>
        </p:txBody>
      </p:sp>
      <p:sp>
        <p:nvSpPr>
          <p:cNvPr id="2" name="Title 1"/>
          <p:cNvSpPr>
            <a:spLocks noGrp="1"/>
          </p:cNvSpPr>
          <p:nvPr>
            <p:ph type="title" idx="4294967295"/>
          </p:nvPr>
        </p:nvSpPr>
        <p:spPr>
          <a:xfrm>
            <a:off x="0" y="742950"/>
            <a:ext cx="19283363" cy="2286000"/>
          </a:xfrm>
        </p:spPr>
        <p:txBody>
          <a:bodyPr>
            <a:normAutofit fontScale="90000"/>
          </a:bodyPr>
          <a:lstStyle/>
          <a:p>
            <a:r>
              <a:rPr lang="en-IE" dirty="0"/>
              <a:t>	Climate Action and Low Carbon 	Development (Amendment) </a:t>
            </a:r>
            <a:r>
              <a:rPr lang="en-IE" dirty="0" smtClean="0"/>
              <a:t>Act 2021</a:t>
            </a:r>
            <a:endParaRPr lang="en-IE" dirty="0"/>
          </a:p>
        </p:txBody>
      </p:sp>
    </p:spTree>
    <p:extLst>
      <p:ext uri="{BB962C8B-B14F-4D97-AF65-F5344CB8AC3E}">
        <p14:creationId xmlns:p14="http://schemas.microsoft.com/office/powerpoint/2010/main" val="38623464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1451" y="2909456"/>
            <a:ext cx="19770224" cy="9398850"/>
          </a:xfrm>
        </p:spPr>
        <p:txBody>
          <a:bodyPr>
            <a:normAutofit fontScale="92500" lnSpcReduction="20000"/>
          </a:bodyPr>
          <a:lstStyle/>
          <a:p>
            <a:r>
              <a:rPr lang="en-IE" sz="4300" dirty="0" smtClean="0">
                <a:solidFill>
                  <a:srgbClr val="A39161"/>
                </a:solidFill>
              </a:rPr>
              <a:t>The </a:t>
            </a:r>
            <a:r>
              <a:rPr lang="en-IE" sz="4300" dirty="0">
                <a:solidFill>
                  <a:srgbClr val="A39161"/>
                </a:solidFill>
              </a:rPr>
              <a:t>CAP of 2019 was designed to achieve average annual emissions reductions of </a:t>
            </a:r>
            <a:r>
              <a:rPr lang="en-IE" sz="4300" b="1" u="sng" dirty="0">
                <a:solidFill>
                  <a:srgbClr val="A39161"/>
                </a:solidFill>
              </a:rPr>
              <a:t>3 – 3.5%</a:t>
            </a:r>
            <a:r>
              <a:rPr lang="en-IE" sz="4300" dirty="0">
                <a:solidFill>
                  <a:srgbClr val="A39161"/>
                </a:solidFill>
              </a:rPr>
              <a:t> a </a:t>
            </a:r>
            <a:r>
              <a:rPr lang="en-IE" sz="4300" dirty="0" smtClean="0">
                <a:solidFill>
                  <a:srgbClr val="A39161"/>
                </a:solidFill>
              </a:rPr>
              <a:t>year </a:t>
            </a:r>
            <a:r>
              <a:rPr lang="en-IE" sz="4300" dirty="0">
                <a:solidFill>
                  <a:srgbClr val="A39161"/>
                </a:solidFill>
              </a:rPr>
              <a:t>(25% cumulatively by 2030)</a:t>
            </a:r>
          </a:p>
          <a:p>
            <a:endParaRPr lang="en-IE" sz="4300" dirty="0"/>
          </a:p>
          <a:p>
            <a:r>
              <a:rPr lang="en-IE" sz="4300" dirty="0"/>
              <a:t>This was to be achieved via:</a:t>
            </a:r>
          </a:p>
          <a:p>
            <a:pPr marL="457200" indent="-457200">
              <a:buFont typeface="Arial" panose="020B0604020202020204" pitchFamily="34" charset="0"/>
              <a:buChar char="•"/>
            </a:pPr>
            <a:r>
              <a:rPr lang="en-IE" sz="4300" dirty="0"/>
              <a:t>45% - 50% decrease in Transport Emissions </a:t>
            </a:r>
          </a:p>
          <a:p>
            <a:pPr marL="457200" indent="-457200">
              <a:buFont typeface="Arial" panose="020B0604020202020204" pitchFamily="34" charset="0"/>
              <a:buChar char="•"/>
            </a:pPr>
            <a:r>
              <a:rPr lang="en-IE" sz="4300" dirty="0"/>
              <a:t>40% - 45% decrease in Buildings Emissions </a:t>
            </a:r>
          </a:p>
          <a:p>
            <a:pPr marL="457200" indent="-457200">
              <a:buFont typeface="Arial" panose="020B0604020202020204" pitchFamily="34" charset="0"/>
              <a:buChar char="•"/>
            </a:pPr>
            <a:r>
              <a:rPr lang="en-IE" sz="4300" dirty="0"/>
              <a:t>10% - 15% decrease in Agricultural Emissions </a:t>
            </a:r>
          </a:p>
          <a:p>
            <a:pPr marL="457200" indent="-457200">
              <a:buFont typeface="Arial" panose="020B0604020202020204" pitchFamily="34" charset="0"/>
              <a:buChar char="•"/>
            </a:pPr>
            <a:r>
              <a:rPr lang="en-IE" sz="4300" dirty="0"/>
              <a:t>70% Renewable Electricity</a:t>
            </a:r>
          </a:p>
          <a:p>
            <a:pPr marL="457200" indent="-457200">
              <a:buFont typeface="Arial" panose="020B0604020202020204" pitchFamily="34" charset="0"/>
              <a:buChar char="•"/>
            </a:pPr>
            <a:r>
              <a:rPr lang="en-IE" sz="4300" dirty="0"/>
              <a:t>€80 a tonne Carbon Tax</a:t>
            </a:r>
          </a:p>
          <a:p>
            <a:endParaRPr lang="en-US" sz="4300" dirty="0"/>
          </a:p>
          <a:p>
            <a:r>
              <a:rPr lang="en-US" sz="4300" dirty="0"/>
              <a:t>In practice this means:</a:t>
            </a:r>
          </a:p>
          <a:p>
            <a:pPr marL="457200" marR="0" lvl="0" indent="-457200" algn="l" defTabSz="82550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4000" b="0" i="0" u="none" strike="noStrike" kern="0" cap="none" spc="-85" normalizeH="0" baseline="0" noProof="0" dirty="0">
                <a:ln>
                  <a:noFill/>
                </a:ln>
                <a:solidFill>
                  <a:srgbClr val="004D44"/>
                </a:solidFill>
                <a:effectLst/>
                <a:uLnTx/>
                <a:uFillTx/>
                <a:latin typeface="Arial" panose="020B0604020202020204"/>
                <a:cs typeface="Calibri" charset="0"/>
                <a:sym typeface="Open Sans"/>
              </a:rPr>
              <a:t>936,000 Electric Vehicles by 2030 </a:t>
            </a:r>
          </a:p>
          <a:p>
            <a:pPr marL="457200" marR="0" lvl="0" indent="-457200" algn="l" defTabSz="82550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4000" b="0" i="0" u="none" strike="noStrike" kern="0" cap="none" spc="-85" normalizeH="0" baseline="0" noProof="0" dirty="0">
                <a:ln>
                  <a:noFill/>
                </a:ln>
                <a:solidFill>
                  <a:srgbClr val="004D44"/>
                </a:solidFill>
                <a:effectLst/>
                <a:uLnTx/>
                <a:uFillTx/>
                <a:latin typeface="Arial" panose="020B0604020202020204"/>
                <a:cs typeface="Calibri" charset="0"/>
                <a:sym typeface="Open Sans"/>
              </a:rPr>
              <a:t>500,000 Deep Energy Efficiency Renovations </a:t>
            </a:r>
          </a:p>
          <a:p>
            <a:pPr marL="457200" marR="0" lvl="0" indent="-457200" algn="l" defTabSz="82550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4000" b="0" i="0" u="none" strike="noStrike" kern="0" cap="none" spc="-85" normalizeH="0" baseline="0" noProof="0" dirty="0">
                <a:ln>
                  <a:noFill/>
                </a:ln>
                <a:solidFill>
                  <a:srgbClr val="004D44"/>
                </a:solidFill>
                <a:effectLst/>
                <a:uLnTx/>
                <a:uFillTx/>
                <a:latin typeface="Arial" panose="020B0604020202020204"/>
                <a:cs typeface="Calibri" charset="0"/>
                <a:sym typeface="Open Sans"/>
              </a:rPr>
              <a:t>400,000 Heat Pumps Installed in Existing Dwellings </a:t>
            </a:r>
            <a:endParaRPr kumimoji="0" lang="en-US" sz="4000" b="0" i="0" u="none" strike="noStrike" kern="0" cap="none" spc="-85" normalizeH="0" baseline="0" noProof="0" dirty="0" smtClean="0">
              <a:ln>
                <a:noFill/>
              </a:ln>
              <a:solidFill>
                <a:srgbClr val="004D44"/>
              </a:solidFill>
              <a:effectLst/>
              <a:uLnTx/>
              <a:uFillTx/>
              <a:latin typeface="Arial" panose="020B0604020202020204"/>
              <a:cs typeface="Calibri" charset="0"/>
              <a:sym typeface="Open Sans"/>
            </a:endParaRPr>
          </a:p>
          <a:p>
            <a:pPr marL="457200" marR="0" lvl="0" indent="-457200" algn="l" defTabSz="82550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4000" dirty="0">
              <a:latin typeface="Arial" panose="020B0604020202020204"/>
            </a:endParaRPr>
          </a:p>
          <a:p>
            <a:pPr>
              <a:defRPr/>
            </a:pPr>
            <a:r>
              <a:rPr lang="en-IE" sz="4000" dirty="0">
                <a:solidFill>
                  <a:srgbClr val="A79563"/>
                </a:solidFill>
              </a:rPr>
              <a:t>Revised Climate Action Plan development currently under </a:t>
            </a:r>
            <a:r>
              <a:rPr lang="en-IE" sz="4000" dirty="0" smtClean="0">
                <a:solidFill>
                  <a:srgbClr val="A79563"/>
                </a:solidFill>
              </a:rPr>
              <a:t>way- Need policies and measures to fill the gap to 7%.</a:t>
            </a:r>
            <a:endParaRPr kumimoji="0" lang="en-US" sz="4000" b="0" i="0" u="none" strike="noStrike" kern="0" cap="none" spc="-85" normalizeH="0" baseline="0" noProof="0" dirty="0" smtClean="0">
              <a:ln>
                <a:noFill/>
              </a:ln>
              <a:solidFill>
                <a:srgbClr val="004D44"/>
              </a:solidFill>
              <a:effectLst/>
              <a:uLnTx/>
              <a:uFillTx/>
              <a:latin typeface="Arial" panose="020B0604020202020204"/>
              <a:cs typeface="Calibri" charset="0"/>
              <a:sym typeface="Open Sans"/>
            </a:endParaRPr>
          </a:p>
          <a:p>
            <a:pPr marR="0" lvl="0" algn="l" defTabSz="825500" eaLnBrk="1" fontAlgn="auto" latinLnBrk="0" hangingPunct="1">
              <a:lnSpc>
                <a:spcPct val="110000"/>
              </a:lnSpc>
              <a:spcBef>
                <a:spcPts val="0"/>
              </a:spcBef>
              <a:spcAft>
                <a:spcPts val="0"/>
              </a:spcAft>
              <a:buClrTx/>
              <a:buSzTx/>
              <a:tabLst/>
              <a:defRPr/>
            </a:pPr>
            <a:endParaRPr lang="en-US" sz="4000" noProof="0" dirty="0" smtClean="0">
              <a:latin typeface="Arial" panose="020B0604020202020204"/>
            </a:endParaRPr>
          </a:p>
          <a:p>
            <a:pPr lvl="0"/>
            <a:endParaRPr lang="en-IE" sz="4300" dirty="0">
              <a:cs typeface="Times New Roman" panose="02020603050405020304" pitchFamily="18" charset="0"/>
            </a:endParaRPr>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sz="4400" dirty="0"/>
          </a:p>
          <a:p>
            <a:pPr marL="457200" indent="-457200">
              <a:buFont typeface="Arial" panose="020B0604020202020204" pitchFamily="34" charset="0"/>
              <a:buChar char="•"/>
            </a:pPr>
            <a:endParaRPr lang="en-US" dirty="0"/>
          </a:p>
          <a:p>
            <a:endParaRPr lang="en-US" dirty="0"/>
          </a:p>
          <a:p>
            <a:endParaRPr lang="en-IE" dirty="0"/>
          </a:p>
        </p:txBody>
      </p:sp>
      <p:sp>
        <p:nvSpPr>
          <p:cNvPr id="4" name="TextBox 3">
            <a:extLst>
              <a:ext uri="{FF2B5EF4-FFF2-40B4-BE49-F238E27FC236}">
                <a16:creationId xmlns:a16="http://schemas.microsoft.com/office/drawing/2014/main" id="{6E963316-4F9C-4926-8790-0DEFDA727AFA}"/>
              </a:ext>
            </a:extLst>
          </p:cNvPr>
          <p:cNvSpPr txBox="1"/>
          <p:nvPr/>
        </p:nvSpPr>
        <p:spPr>
          <a:xfrm>
            <a:off x="-569422" y="438318"/>
            <a:ext cx="14767559"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dirty="0"/>
          </a:p>
        </p:txBody>
      </p:sp>
      <p:sp>
        <p:nvSpPr>
          <p:cNvPr id="5" name="Title 1">
            <a:extLst>
              <a:ext uri="{FF2B5EF4-FFF2-40B4-BE49-F238E27FC236}">
                <a16:creationId xmlns:a16="http://schemas.microsoft.com/office/drawing/2014/main" id="{04DBFC7C-04DB-4A9E-BCE3-3C015DC43743}"/>
              </a:ext>
            </a:extLst>
          </p:cNvPr>
          <p:cNvSpPr txBox="1">
            <a:spLocks/>
          </p:cNvSpPr>
          <p:nvPr/>
        </p:nvSpPr>
        <p:spPr>
          <a:xfrm>
            <a:off x="0" y="946150"/>
            <a:ext cx="19324638" cy="1697297"/>
          </a:xfrm>
          <a:prstGeom prst="rect">
            <a:avLst/>
          </a:prstGeom>
        </p:spPr>
        <p:txBody>
          <a:bodyPr vert="horz" lIns="91440" tIns="45720" rIns="91440" bIns="45720" rtlCol="0" anchor="t">
            <a:normAutofit/>
          </a:bodyPr>
          <a:lst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a:lstStyle>
          <a:p>
            <a:r>
              <a:rPr lang="en-IE" dirty="0"/>
              <a:t>	Climate Action Plan 2019</a:t>
            </a:r>
          </a:p>
        </p:txBody>
      </p:sp>
      <p:sp>
        <p:nvSpPr>
          <p:cNvPr id="6" name="Title 1"/>
          <p:cNvSpPr txBox="1">
            <a:spLocks/>
          </p:cNvSpPr>
          <p:nvPr/>
        </p:nvSpPr>
        <p:spPr>
          <a:xfrm>
            <a:off x="14198137" y="4876923"/>
            <a:ext cx="8680173" cy="8839077"/>
          </a:xfrm>
          <a:prstGeom prst="rect">
            <a:avLst/>
          </a:prstGeom>
        </p:spPr>
        <p:txBody>
          <a:bodyPr>
            <a:normAutofit fontScale="97500"/>
          </a:bodyPr>
          <a:lst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a:lstStyle>
          <a:p>
            <a:r>
              <a:rPr lang="en-IE" sz="8800" dirty="0" smtClean="0"/>
              <a:t/>
            </a:r>
            <a:br>
              <a:rPr lang="en-IE" sz="8800" dirty="0" smtClean="0"/>
            </a:br>
            <a:endParaRPr lang="en-IE" sz="8800" dirty="0"/>
          </a:p>
        </p:txBody>
      </p:sp>
    </p:spTree>
    <p:extLst>
      <p:ext uri="{BB962C8B-B14F-4D97-AF65-F5344CB8AC3E}">
        <p14:creationId xmlns:p14="http://schemas.microsoft.com/office/powerpoint/2010/main" val="52572397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07F73-EC30-4030-80DD-1F06A5A0BAA0}"/>
              </a:ext>
            </a:extLst>
          </p:cNvPr>
          <p:cNvPicPr>
            <a:picLocks noChangeAspect="1"/>
          </p:cNvPicPr>
          <p:nvPr/>
        </p:nvPicPr>
        <p:blipFill>
          <a:blip r:embed="rId3"/>
          <a:stretch>
            <a:fillRect/>
          </a:stretch>
        </p:blipFill>
        <p:spPr>
          <a:xfrm>
            <a:off x="1384301" y="1056480"/>
            <a:ext cx="21805900" cy="12265819"/>
          </a:xfrm>
          <a:prstGeom prst="rect">
            <a:avLst/>
          </a:prstGeom>
        </p:spPr>
      </p:pic>
    </p:spTree>
    <p:extLst>
      <p:ext uri="{BB962C8B-B14F-4D97-AF65-F5344CB8AC3E}">
        <p14:creationId xmlns:p14="http://schemas.microsoft.com/office/powerpoint/2010/main" val="299728969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FECD64-F150-4FA7-9D5B-06F8717EFE70}"/>
              </a:ext>
            </a:extLst>
          </p:cNvPr>
          <p:cNvSpPr>
            <a:spLocks noGrp="1"/>
          </p:cNvSpPr>
          <p:nvPr>
            <p:ph type="body" idx="1"/>
          </p:nvPr>
        </p:nvSpPr>
        <p:spPr>
          <a:xfrm>
            <a:off x="1441451" y="3556000"/>
            <a:ext cx="20583662" cy="8752305"/>
          </a:xfrm>
        </p:spPr>
        <p:txBody>
          <a:bodyPr>
            <a:normAutofit fontScale="32500" lnSpcReduction="20000"/>
          </a:bodyPr>
          <a:lstStyle/>
          <a:p>
            <a:r>
              <a:rPr lang="en-IE" dirty="0"/>
              <a:t>Mission Statement is </a:t>
            </a:r>
            <a:r>
              <a:rPr lang="en-IE" i="1" dirty="0">
                <a:solidFill>
                  <a:srgbClr val="A39161"/>
                </a:solidFill>
              </a:rPr>
              <a:t>“delivering well-managed and well-targeted public spending” </a:t>
            </a:r>
          </a:p>
          <a:p>
            <a:endParaRPr lang="en-IE" dirty="0"/>
          </a:p>
          <a:p>
            <a:endParaRPr lang="en-IE" dirty="0"/>
          </a:p>
          <a:p>
            <a:r>
              <a:rPr lang="en-IE" dirty="0"/>
              <a:t>Has a general responsibility to ensure policies are cost effective and </a:t>
            </a:r>
            <a:r>
              <a:rPr lang="en-IE" dirty="0" err="1"/>
              <a:t>distributionally</a:t>
            </a:r>
            <a:r>
              <a:rPr lang="en-IE" dirty="0"/>
              <a:t> fair</a:t>
            </a:r>
          </a:p>
          <a:p>
            <a:endParaRPr lang="en-IE" dirty="0"/>
          </a:p>
          <a:p>
            <a:endParaRPr lang="en-IE" dirty="0"/>
          </a:p>
          <a:p>
            <a:r>
              <a:rPr lang="en-IE" dirty="0"/>
              <a:t>Given ambition of targets, how to make </a:t>
            </a:r>
            <a:r>
              <a:rPr lang="en-IE" dirty="0" smtClean="0"/>
              <a:t>decisions </a:t>
            </a:r>
            <a:r>
              <a:rPr lang="en-IE" dirty="0"/>
              <a:t>on the allocation of scarce economic resources</a:t>
            </a:r>
          </a:p>
        </p:txBody>
      </p:sp>
      <p:sp>
        <p:nvSpPr>
          <p:cNvPr id="2" name="Title 1">
            <a:extLst>
              <a:ext uri="{FF2B5EF4-FFF2-40B4-BE49-F238E27FC236}">
                <a16:creationId xmlns:a16="http://schemas.microsoft.com/office/drawing/2014/main" id="{9583AE00-5603-474B-BC6C-A4EA90803EEB}"/>
              </a:ext>
            </a:extLst>
          </p:cNvPr>
          <p:cNvSpPr>
            <a:spLocks noGrp="1"/>
          </p:cNvSpPr>
          <p:nvPr>
            <p:ph type="title" idx="4294967295"/>
          </p:nvPr>
        </p:nvSpPr>
        <p:spPr>
          <a:xfrm>
            <a:off x="0" y="946150"/>
            <a:ext cx="19324638" cy="2286000"/>
          </a:xfrm>
        </p:spPr>
        <p:txBody>
          <a:bodyPr/>
          <a:lstStyle/>
          <a:p>
            <a:r>
              <a:rPr lang="en-IE" dirty="0"/>
              <a:t>	DPER’s Role </a:t>
            </a:r>
          </a:p>
        </p:txBody>
      </p:sp>
    </p:spTree>
    <p:extLst>
      <p:ext uri="{BB962C8B-B14F-4D97-AF65-F5344CB8AC3E}">
        <p14:creationId xmlns:p14="http://schemas.microsoft.com/office/powerpoint/2010/main" val="12962412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3623" y="3518372"/>
            <a:ext cx="8972549" cy="8752305"/>
          </a:xfrm>
        </p:spPr>
        <p:txBody>
          <a:bodyPr>
            <a:normAutofit fontScale="55000" lnSpcReduction="20000"/>
          </a:bodyPr>
          <a:lstStyle/>
          <a:p>
            <a:pPr marL="571500" indent="-571500">
              <a:buFont typeface="Arial" panose="020B0604020202020204" pitchFamily="34" charset="0"/>
              <a:buChar char="•"/>
            </a:pPr>
            <a:r>
              <a:rPr lang="en-US" sz="8700" b="1" dirty="0"/>
              <a:t>National Development Plan review </a:t>
            </a:r>
            <a:r>
              <a:rPr lang="en-US" sz="8700" dirty="0"/>
              <a:t>will </a:t>
            </a:r>
            <a:r>
              <a:rPr lang="en-IE" sz="8700" dirty="0"/>
              <a:t>set out capital spending levels and priorities for the next decade</a:t>
            </a:r>
            <a:r>
              <a:rPr lang="en-US" sz="8700" dirty="0"/>
              <a:t>. </a:t>
            </a:r>
          </a:p>
          <a:p>
            <a:pPr marL="571500" indent="-571500">
              <a:buFont typeface="Arial" panose="020B0604020202020204" pitchFamily="34" charset="0"/>
              <a:buChar char="•"/>
            </a:pPr>
            <a:endParaRPr lang="en-IE" sz="8700" dirty="0"/>
          </a:p>
          <a:p>
            <a:pPr marL="571500" indent="-571500">
              <a:buFont typeface="Arial" panose="020B0604020202020204" pitchFamily="34" charset="0"/>
              <a:buChar char="•"/>
            </a:pPr>
            <a:r>
              <a:rPr lang="en-IE" sz="8700" dirty="0"/>
              <a:t>The investments planned will provide for the decarbonisation of society, while meeting the needs of a population that will be 1 million larger by 2040.</a:t>
            </a:r>
          </a:p>
          <a:p>
            <a:pPr marL="571500" indent="-571500">
              <a:buFont typeface="Arial" panose="020B0604020202020204" pitchFamily="34" charset="0"/>
              <a:buChar char="•"/>
            </a:pPr>
            <a:endParaRPr lang="en-IE" sz="12800" dirty="0"/>
          </a:p>
          <a:p>
            <a:endParaRPr lang="en-IE" dirty="0"/>
          </a:p>
        </p:txBody>
      </p:sp>
      <p:sp>
        <p:nvSpPr>
          <p:cNvPr id="2" name="Title 1"/>
          <p:cNvSpPr>
            <a:spLocks noGrp="1"/>
          </p:cNvSpPr>
          <p:nvPr>
            <p:ph type="title" idx="4294967295"/>
          </p:nvPr>
        </p:nvSpPr>
        <p:spPr>
          <a:xfrm>
            <a:off x="1063624" y="401410"/>
            <a:ext cx="22300292" cy="3208338"/>
          </a:xfrm>
        </p:spPr>
        <p:txBody>
          <a:bodyPr>
            <a:normAutofit/>
          </a:bodyPr>
          <a:lstStyle/>
          <a:p>
            <a:r>
              <a:rPr lang="en-IE" sz="8800" dirty="0" smtClean="0">
                <a:solidFill>
                  <a:srgbClr val="A79563"/>
                </a:solidFill>
              </a:rPr>
              <a:t>Aligning Public Investment with Climate Ambition</a:t>
            </a:r>
            <a:endParaRPr lang="en-IE" sz="8800" dirty="0">
              <a:solidFill>
                <a:srgbClr val="A79563"/>
              </a:solidFill>
            </a:endParaRPr>
          </a:p>
        </p:txBody>
      </p:sp>
      <p:sp>
        <p:nvSpPr>
          <p:cNvPr id="4" name="Text Placeholder 2"/>
          <p:cNvSpPr txBox="1">
            <a:spLocks/>
          </p:cNvSpPr>
          <p:nvPr/>
        </p:nvSpPr>
        <p:spPr>
          <a:xfrm>
            <a:off x="10762794" y="3518372"/>
            <a:ext cx="11874500" cy="7998052"/>
          </a:xfrm>
          <a:prstGeom prst="rect">
            <a:avLst/>
          </a:prstGeom>
        </p:spPr>
        <p:txBody>
          <a:bodyPr vert="horz" lIns="91440" tIns="45720" rIns="91440" bIns="45720" numCol="1" spcCol="1039079" rtlCol="0">
            <a:noAutofit/>
          </a:bodyPr>
          <a:lstStyle>
            <a:lvl1pPr marL="0" marR="0" indent="0" algn="l" defTabSz="825500" eaLnBrk="1" fontAlgn="auto" latinLnBrk="0" hangingPunct="1">
              <a:lnSpc>
                <a:spcPct val="110000"/>
              </a:lnSpc>
              <a:spcBef>
                <a:spcPts val="0"/>
              </a:spcBef>
              <a:spcAft>
                <a:spcPts val="0"/>
              </a:spcAft>
              <a:buClrTx/>
              <a:buSzTx/>
              <a:buFontTx/>
              <a:buNone/>
              <a:tabLst/>
              <a:defRPr sz="18000" b="0" i="0" u="none" strike="noStrike" cap="none" spc="-85" baseline="0">
                <a:ln>
                  <a:noFill/>
                </a:ln>
                <a:solidFill>
                  <a:srgbClr val="004D44"/>
                </a:solidFill>
                <a:uFillTx/>
                <a:latin typeface="+mn-lt"/>
                <a:ea typeface="Calibri" charset="0"/>
                <a:cs typeface="Calibri" charset="0"/>
                <a:sym typeface="Open Sans"/>
              </a:defRPr>
            </a:lvl1pPr>
            <a:lvl2pPr marL="0" marR="0" indent="0" algn="l" defTabSz="825500" eaLnBrk="1" fontAlgn="auto" latinLnBrk="0" hangingPunct="1">
              <a:lnSpc>
                <a:spcPct val="110000"/>
              </a:lnSpc>
              <a:spcBef>
                <a:spcPts val="0"/>
              </a:spcBef>
              <a:spcAft>
                <a:spcPts val="0"/>
              </a:spcAft>
              <a:buClr>
                <a:schemeClr val="accent2">
                  <a:lumMod val="50000"/>
                </a:schemeClr>
              </a:buClr>
              <a:buSzTx/>
              <a:buFont typeface="Arial" charset="0"/>
              <a:buNone/>
              <a:tabLst/>
              <a:defRPr sz="4400" b="0" i="0" u="none" strike="noStrike" cap="none" spc="-85" baseline="0">
                <a:ln>
                  <a:noFill/>
                </a:ln>
                <a:solidFill>
                  <a:srgbClr val="5E5E5E"/>
                </a:solidFill>
                <a:uFillTx/>
                <a:latin typeface="+mn-lt"/>
                <a:ea typeface="Calibri Light" charset="0"/>
                <a:cs typeface="Calibri Light" charset="0"/>
                <a:sym typeface="Open Sans"/>
              </a:defRPr>
            </a:lvl2pPr>
            <a:lvl3pPr marL="1219200" marR="0" indent="-609600" algn="l" defTabSz="825500" eaLnBrk="1" fontAlgn="auto" latinLnBrk="0" hangingPunct="1">
              <a:lnSpc>
                <a:spcPct val="110000"/>
              </a:lnSpc>
              <a:spcBef>
                <a:spcPts val="0"/>
              </a:spcBef>
              <a:spcAft>
                <a:spcPts val="0"/>
              </a:spcAft>
              <a:buClr>
                <a:schemeClr val="accent4">
                  <a:hueOff val="-1081314"/>
                  <a:satOff val="4338"/>
                  <a:lumOff val="-8931"/>
                </a:schemeClr>
              </a:buClr>
              <a:buSzPct val="100000"/>
              <a:buFont typeface=".AppleSystemUIFont" charset="-120"/>
              <a:buChar char="—"/>
              <a:tabLst/>
              <a:defRPr sz="4400" b="0" i="1" u="none" strike="noStrike" cap="none" spc="-150" baseline="0">
                <a:ln>
                  <a:noFill/>
                </a:ln>
                <a:solidFill>
                  <a:srgbClr val="5E5E5E"/>
                </a:solidFill>
                <a:uFillTx/>
                <a:latin typeface="+mn-lt"/>
                <a:ea typeface="Calibri Light" charset="0"/>
                <a:cs typeface="Calibri Light" charset="0"/>
                <a:sym typeface="Open Sans"/>
              </a:defRPr>
            </a:lvl3pPr>
            <a:lvl4pPr marL="1828800" marR="0" indent="-609600" algn="l" defTabSz="825500" eaLnBrk="1" fontAlgn="auto" latinLnBrk="0" hangingPunct="1">
              <a:lnSpc>
                <a:spcPct val="110000"/>
              </a:lnSpc>
              <a:spcBef>
                <a:spcPts val="0"/>
              </a:spcBef>
              <a:spcAft>
                <a:spcPts val="0"/>
              </a:spcAft>
              <a:buClr>
                <a:srgbClr val="83BE41"/>
              </a:buClr>
              <a:buSzPct val="100000"/>
              <a:buFont typeface=".AppleSystemUIFont" charset="-120"/>
              <a:buChar char="—"/>
              <a:tabLst/>
              <a:defRPr sz="4400" b="0" i="0" u="none" strike="noStrike" cap="none" spc="-150" baseline="0">
                <a:ln>
                  <a:noFill/>
                </a:ln>
                <a:solidFill>
                  <a:srgbClr val="5E5E5E"/>
                </a:solidFill>
                <a:uFillTx/>
                <a:latin typeface="+mn-lt"/>
                <a:ea typeface="Calibri Light" charset="0"/>
                <a:cs typeface="Calibri Light" charset="0"/>
                <a:sym typeface="Open Sans"/>
              </a:defRPr>
            </a:lvl4pPr>
            <a:lvl5pPr marL="2413000" marR="0" indent="-609600" algn="l" defTabSz="825500" eaLnBrk="1" fontAlgn="auto" latinLnBrk="0" hangingPunct="1">
              <a:lnSpc>
                <a:spcPct val="110000"/>
              </a:lnSpc>
              <a:spcBef>
                <a:spcPts val="0"/>
              </a:spcBef>
              <a:spcAft>
                <a:spcPts val="0"/>
              </a:spcAft>
              <a:buClr>
                <a:srgbClr val="929292"/>
              </a:buClr>
              <a:buSzPct val="100000"/>
              <a:buFont typeface=".AppleSystemUIFont" charset="-120"/>
              <a:buChar char="–"/>
              <a:tabLst/>
              <a:defRPr sz="4400" b="0" i="1" u="none" strike="noStrike" cap="none" spc="-150" baseline="0">
                <a:ln>
                  <a:noFill/>
                </a:ln>
                <a:solidFill>
                  <a:srgbClr val="5E5E5E"/>
                </a:solidFill>
                <a:uFillTx/>
                <a:latin typeface="+mn-lt"/>
                <a:ea typeface="Calibri Light" charset="0"/>
                <a:cs typeface="Calibri Light" charset="0"/>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r>
              <a:rPr lang="en-IE" sz="2800" b="1" dirty="0" smtClean="0">
                <a:solidFill>
                  <a:srgbClr val="005850"/>
                </a:solidFill>
              </a:rPr>
              <a:t>Ex-Ante Assessment of </a:t>
            </a:r>
            <a:r>
              <a:rPr lang="en-IE" sz="2800" b="1" dirty="0" smtClean="0">
                <a:solidFill>
                  <a:srgbClr val="005850"/>
                </a:solidFill>
              </a:rPr>
              <a:t>Investment</a:t>
            </a:r>
          </a:p>
          <a:p>
            <a:pPr marL="342900" indent="-342900">
              <a:buFont typeface="Arial" panose="020B0604020202020204" pitchFamily="34" charset="0"/>
              <a:buChar char="•"/>
            </a:pPr>
            <a:r>
              <a:rPr lang="en-IE" sz="2800" dirty="0" smtClean="0">
                <a:solidFill>
                  <a:srgbClr val="005850"/>
                </a:solidFill>
              </a:rPr>
              <a:t>Ex-Ante </a:t>
            </a:r>
            <a:r>
              <a:rPr lang="en-IE" sz="2800" dirty="0">
                <a:solidFill>
                  <a:srgbClr val="005850"/>
                </a:solidFill>
              </a:rPr>
              <a:t>Impact Assessments will be required for measures proposed in the National Development </a:t>
            </a:r>
            <a:r>
              <a:rPr lang="en-IE" sz="2800" dirty="0" smtClean="0">
                <a:solidFill>
                  <a:srgbClr val="005850"/>
                </a:solidFill>
              </a:rPr>
              <a:t>Plan. </a:t>
            </a:r>
          </a:p>
          <a:p>
            <a:pPr marL="342900" indent="-342900">
              <a:buFont typeface="Arial" panose="020B0604020202020204" pitchFamily="34" charset="0"/>
              <a:buChar char="•"/>
            </a:pPr>
            <a:endParaRPr lang="en-IE" sz="2800" dirty="0">
              <a:solidFill>
                <a:srgbClr val="005850"/>
              </a:solidFill>
            </a:endParaRPr>
          </a:p>
          <a:p>
            <a:pPr marL="342900" indent="-342900">
              <a:buFont typeface="Arial" panose="020B0604020202020204" pitchFamily="34" charset="0"/>
              <a:buChar char="•"/>
            </a:pPr>
            <a:r>
              <a:rPr lang="en-IE" sz="2800" dirty="0"/>
              <a:t>Q</a:t>
            </a:r>
            <a:r>
              <a:rPr lang="en-IE" sz="2800" dirty="0" smtClean="0"/>
              <a:t>uantitative </a:t>
            </a:r>
            <a:r>
              <a:rPr lang="en-IE" sz="2800" dirty="0" smtClean="0"/>
              <a:t>assessment of the net impact on greenhouse gas emissions the proposal will have. </a:t>
            </a:r>
          </a:p>
          <a:p>
            <a:endParaRPr lang="en-IE" sz="2800" dirty="0"/>
          </a:p>
          <a:p>
            <a:pPr marL="342900" indent="-342900">
              <a:buFont typeface="Arial" panose="020B0604020202020204" pitchFamily="34" charset="0"/>
              <a:buChar char="•"/>
            </a:pPr>
            <a:r>
              <a:rPr lang="en-IE" sz="2800" dirty="0" smtClean="0"/>
              <a:t>These emissions are priced based on the estimated marginal cost society will incur to reach specific climate </a:t>
            </a:r>
            <a:r>
              <a:rPr lang="en-IE" sz="2800" dirty="0" smtClean="0"/>
              <a:t>targets- what </a:t>
            </a:r>
            <a:r>
              <a:rPr lang="en-IE" sz="2800" dirty="0" smtClean="0"/>
              <a:t>it will likely cost society to reach our climate targets by adopting an offsetting measure that will reduce emissions. </a:t>
            </a:r>
            <a:endParaRPr lang="en-IE" sz="2800" dirty="0" smtClean="0"/>
          </a:p>
          <a:p>
            <a:endParaRPr lang="en-IE" sz="2800" b="1" dirty="0">
              <a:solidFill>
                <a:srgbClr val="A79563"/>
              </a:solidFill>
            </a:endParaRPr>
          </a:p>
          <a:p>
            <a:r>
              <a:rPr lang="en-IE" sz="3200" b="1" i="1" dirty="0">
                <a:solidFill>
                  <a:srgbClr val="A79563"/>
                </a:solidFill>
              </a:rPr>
              <a:t>Critical that the Public Spending Code provide a realistic assessment of the likely climate and environmental consequences of Government investment decisions so as to allow Government to take fully informed decisions. </a:t>
            </a:r>
          </a:p>
          <a:p>
            <a:pPr marL="342900" indent="-342900">
              <a:buFont typeface="Arial" panose="020B0604020202020204" pitchFamily="34" charset="0"/>
              <a:buChar char="•"/>
            </a:pPr>
            <a:endParaRPr lang="en-IE" sz="2800" dirty="0" smtClean="0"/>
          </a:p>
          <a:p>
            <a:pPr marL="571500" indent="-571500">
              <a:buFont typeface="Arial" panose="020B0604020202020204" pitchFamily="34" charset="0"/>
              <a:buChar char="•"/>
            </a:pPr>
            <a:endParaRPr lang="en-IE" sz="2400" dirty="0" smtClean="0"/>
          </a:p>
          <a:p>
            <a:pPr marL="571500" indent="-571500">
              <a:buFont typeface="Arial" panose="020B0604020202020204" pitchFamily="34" charset="0"/>
              <a:buChar char="•"/>
            </a:pPr>
            <a:endParaRPr lang="en-IE" sz="2400" dirty="0" smtClean="0"/>
          </a:p>
          <a:p>
            <a:endParaRPr lang="en-IE" sz="2400" dirty="0"/>
          </a:p>
        </p:txBody>
      </p:sp>
    </p:spTree>
    <p:extLst>
      <p:ext uri="{BB962C8B-B14F-4D97-AF65-F5344CB8AC3E}">
        <p14:creationId xmlns:p14="http://schemas.microsoft.com/office/powerpoint/2010/main" val="2063075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441451" y="2102933"/>
            <a:ext cx="9251949" cy="8752305"/>
          </a:xfrm>
        </p:spPr>
        <p:txBody>
          <a:bodyPr>
            <a:noAutofit/>
          </a:bodyPr>
          <a:lstStyle/>
          <a:p>
            <a:r>
              <a:rPr lang="en-IE" sz="3200" b="1" dirty="0" smtClean="0"/>
              <a:t>Shadow Price of Carbon</a:t>
            </a:r>
          </a:p>
          <a:p>
            <a:endParaRPr lang="en-IE" sz="3200" b="1" dirty="0"/>
          </a:p>
          <a:p>
            <a:r>
              <a:rPr lang="en-IE" sz="3200" b="1" dirty="0" smtClean="0"/>
              <a:t>In </a:t>
            </a:r>
            <a:r>
              <a:rPr lang="en-IE" sz="3200" b="1" dirty="0"/>
              <a:t>2019, the Department of Public Expenditure &amp; Reform tripled the price of carbon that is applied in the Code. </a:t>
            </a:r>
            <a:endParaRPr lang="en-IE" sz="3200" b="1" dirty="0" smtClean="0"/>
          </a:p>
          <a:p>
            <a:endParaRPr lang="en-IE" sz="3200" dirty="0"/>
          </a:p>
          <a:p>
            <a:pPr marL="457200" indent="-457200">
              <a:buFont typeface="Arial" panose="020B0604020202020204" pitchFamily="34" charset="0"/>
              <a:buChar char="•"/>
            </a:pPr>
            <a:r>
              <a:rPr lang="en-IE" sz="3200" dirty="0"/>
              <a:t>B</a:t>
            </a:r>
            <a:r>
              <a:rPr lang="en-IE" sz="3200" dirty="0" smtClean="0"/>
              <a:t>ased </a:t>
            </a:r>
            <a:r>
              <a:rPr lang="en-IE" sz="3200" dirty="0"/>
              <a:t>on the estimated costs associated with achieving a 30% reduction in greenhouse gas emissions by </a:t>
            </a:r>
            <a:r>
              <a:rPr lang="en-IE" sz="3200" dirty="0" smtClean="0"/>
              <a:t>2030.</a:t>
            </a:r>
          </a:p>
          <a:p>
            <a:pPr marL="457200" indent="-457200">
              <a:buFont typeface="Arial" panose="020B0604020202020204" pitchFamily="34" charset="0"/>
              <a:buChar char="•"/>
            </a:pPr>
            <a:r>
              <a:rPr lang="en-IE" sz="3200" dirty="0" smtClean="0"/>
              <a:t>Now </a:t>
            </a:r>
            <a:r>
              <a:rPr lang="en-IE" sz="3200" dirty="0"/>
              <a:t>Ireland intends to cut greenhouse gas emissions by 51% by 2030 and to reach a climate neutral economy by 2050, with any remaining emissions balanced by the removal of greenhouse gas emissions from the atmosphere. </a:t>
            </a:r>
            <a:endParaRPr lang="en-IE" sz="3200" dirty="0" smtClean="0"/>
          </a:p>
          <a:p>
            <a:endParaRPr lang="en-IE" sz="3200" dirty="0"/>
          </a:p>
          <a:p>
            <a:endParaRPr lang="en-IE" sz="3200" dirty="0"/>
          </a:p>
        </p:txBody>
      </p:sp>
      <p:sp>
        <p:nvSpPr>
          <p:cNvPr id="2" name="Title 1"/>
          <p:cNvSpPr>
            <a:spLocks noGrp="1"/>
          </p:cNvSpPr>
          <p:nvPr>
            <p:ph type="title" idx="4294967295"/>
          </p:nvPr>
        </p:nvSpPr>
        <p:spPr>
          <a:xfrm>
            <a:off x="1441450" y="241301"/>
            <a:ext cx="18218149" cy="1333500"/>
          </a:xfrm>
        </p:spPr>
        <p:txBody>
          <a:bodyPr>
            <a:normAutofit fontScale="90000"/>
          </a:bodyPr>
          <a:lstStyle/>
          <a:p>
            <a:r>
              <a:rPr lang="en-IE" sz="8800" dirty="0" smtClean="0">
                <a:solidFill>
                  <a:srgbClr val="A79563"/>
                </a:solidFill>
              </a:rPr>
              <a:t>Public Spending Code</a:t>
            </a:r>
            <a:endParaRPr lang="en-IE" sz="8800" dirty="0"/>
          </a:p>
        </p:txBody>
      </p:sp>
      <p:sp>
        <p:nvSpPr>
          <p:cNvPr id="3" name="Rectangle 2"/>
          <p:cNvSpPr/>
          <p:nvPr/>
        </p:nvSpPr>
        <p:spPr>
          <a:xfrm>
            <a:off x="11861800" y="2010171"/>
            <a:ext cx="10629900" cy="10630602"/>
          </a:xfrm>
          <a:prstGeom prst="rect">
            <a:avLst/>
          </a:prstGeom>
        </p:spPr>
        <p:txBody>
          <a:bodyPr wrap="square">
            <a:spAutoFit/>
          </a:bodyPr>
          <a:lstStyle/>
          <a:p>
            <a:pPr algn="l" hangingPunct="1">
              <a:lnSpc>
                <a:spcPct val="110000"/>
              </a:lnSpc>
            </a:pPr>
            <a:r>
              <a:rPr lang="en-IE" sz="3600" b="1" spc="-85" dirty="0">
                <a:solidFill>
                  <a:srgbClr val="A79563"/>
                </a:solidFill>
                <a:latin typeface="+mn-lt"/>
                <a:ea typeface="Calibri" charset="0"/>
                <a:cs typeface="Calibri" charset="0"/>
              </a:rPr>
              <a:t>T</a:t>
            </a:r>
            <a:r>
              <a:rPr lang="en-IE" sz="3600" b="1" spc="-85" dirty="0" smtClean="0">
                <a:solidFill>
                  <a:srgbClr val="A79563"/>
                </a:solidFill>
                <a:latin typeface="+mn-lt"/>
                <a:ea typeface="Calibri" charset="0"/>
                <a:cs typeface="Calibri" charset="0"/>
              </a:rPr>
              <a:t>hings to consider..</a:t>
            </a:r>
          </a:p>
          <a:p>
            <a:pPr algn="l" hangingPunct="1">
              <a:lnSpc>
                <a:spcPct val="110000"/>
              </a:lnSpc>
            </a:pPr>
            <a:endParaRPr lang="en-IE" sz="3600" b="1" spc="-85" dirty="0">
              <a:solidFill>
                <a:srgbClr val="A79563"/>
              </a:solidFill>
              <a:latin typeface="+mn-lt"/>
              <a:ea typeface="Calibri" charset="0"/>
              <a:cs typeface="Calibri" charset="0"/>
            </a:endParaRPr>
          </a:p>
          <a:p>
            <a:pPr marL="571500" indent="-571500" algn="l" hangingPunct="1">
              <a:lnSpc>
                <a:spcPct val="110000"/>
              </a:lnSpc>
              <a:buFont typeface="Arial" panose="020B0604020202020204" pitchFamily="34" charset="0"/>
              <a:buChar char="•"/>
            </a:pPr>
            <a:r>
              <a:rPr lang="en-IE" sz="3600" b="1" i="1" spc="-85" dirty="0" smtClean="0">
                <a:solidFill>
                  <a:srgbClr val="A79563"/>
                </a:solidFill>
                <a:latin typeface="+mn-lt"/>
                <a:ea typeface="Calibri" charset="0"/>
                <a:cs typeface="Calibri" charset="0"/>
              </a:rPr>
              <a:t>How does the appraisal system need to change?</a:t>
            </a:r>
            <a:endParaRPr lang="en-IE" sz="3600" b="1" i="1" spc="-85" dirty="0">
              <a:solidFill>
                <a:srgbClr val="A79563"/>
              </a:solidFill>
              <a:latin typeface="+mn-lt"/>
              <a:ea typeface="Calibri" charset="0"/>
              <a:cs typeface="Calibri" charset="0"/>
            </a:endParaRPr>
          </a:p>
          <a:p>
            <a:pPr marL="571500" indent="-571500" algn="l" hangingPunct="1">
              <a:lnSpc>
                <a:spcPct val="110000"/>
              </a:lnSpc>
              <a:buFont typeface="Arial" panose="020B0604020202020204" pitchFamily="34" charset="0"/>
              <a:buChar char="•"/>
            </a:pPr>
            <a:endParaRPr lang="en-IE" sz="3600" i="1" spc="-85" dirty="0">
              <a:solidFill>
                <a:srgbClr val="A79563"/>
              </a:solidFill>
              <a:latin typeface="+mn-lt"/>
              <a:ea typeface="Calibri" charset="0"/>
              <a:cs typeface="Calibri" charset="0"/>
            </a:endParaRPr>
          </a:p>
          <a:p>
            <a:pPr marL="571500" indent="-571500" algn="l" hangingPunct="1">
              <a:lnSpc>
                <a:spcPct val="110000"/>
              </a:lnSpc>
              <a:buFont typeface="Arial" panose="020B0604020202020204" pitchFamily="34" charset="0"/>
              <a:buChar char="•"/>
            </a:pPr>
            <a:r>
              <a:rPr lang="en-IE" sz="3600" b="1" i="1" spc="-85" dirty="0" smtClean="0">
                <a:solidFill>
                  <a:srgbClr val="A79563"/>
                </a:solidFill>
                <a:latin typeface="+mn-lt"/>
                <a:ea typeface="Calibri" charset="0"/>
                <a:cs typeface="Calibri" charset="0"/>
              </a:rPr>
              <a:t>How should we value emissions in 2050?</a:t>
            </a:r>
            <a:r>
              <a:rPr lang="en-IE" sz="3600" b="1" spc="-85" dirty="0" smtClean="0">
                <a:solidFill>
                  <a:srgbClr val="A79563"/>
                </a:solidFill>
                <a:latin typeface="+mn-lt"/>
                <a:ea typeface="Calibri" charset="0"/>
                <a:cs typeface="Calibri" charset="0"/>
              </a:rPr>
              <a:t>	</a:t>
            </a:r>
          </a:p>
          <a:p>
            <a:pPr algn="l" hangingPunct="1">
              <a:lnSpc>
                <a:spcPct val="110000"/>
              </a:lnSpc>
            </a:pPr>
            <a:endParaRPr lang="en-IE" sz="3200" b="1" spc="-85" dirty="0">
              <a:solidFill>
                <a:srgbClr val="004D44"/>
              </a:solidFill>
              <a:latin typeface="+mn-lt"/>
              <a:ea typeface="Calibri" charset="0"/>
              <a:cs typeface="Calibri" charset="0"/>
            </a:endParaRPr>
          </a:p>
          <a:p>
            <a:pPr algn="l" hangingPunct="1">
              <a:lnSpc>
                <a:spcPct val="110000"/>
              </a:lnSpc>
            </a:pPr>
            <a:r>
              <a:rPr lang="en-IE" sz="3200" dirty="0">
                <a:solidFill>
                  <a:srgbClr val="005A52"/>
                </a:solidFill>
              </a:rPr>
              <a:t>The marginal value for a tonne of greenhouse gas emissions in 2050 should be based on the estimated cost of eliminating the last tonne of carbon or, more likely, the estimated cost of a measure that will sequester or capture this carbon. This cost is, to put it mildly, subject to considerable uncertainty but is likely to be considerably higher than the figure in use today. </a:t>
            </a:r>
            <a:endParaRPr lang="en-IE" sz="3200" dirty="0" smtClean="0">
              <a:solidFill>
                <a:srgbClr val="005A52"/>
              </a:solidFill>
            </a:endParaRPr>
          </a:p>
          <a:p>
            <a:pPr algn="l" hangingPunct="1">
              <a:lnSpc>
                <a:spcPct val="110000"/>
              </a:lnSpc>
            </a:pPr>
            <a:endParaRPr lang="en-IE" sz="3200" b="1" dirty="0">
              <a:solidFill>
                <a:srgbClr val="005A52"/>
              </a:solidFill>
            </a:endParaRPr>
          </a:p>
          <a:p>
            <a:pPr algn="l" hangingPunct="1">
              <a:lnSpc>
                <a:spcPct val="110000"/>
              </a:lnSpc>
            </a:pPr>
            <a:r>
              <a:rPr lang="en-IE" sz="3200" b="1" dirty="0" smtClean="0">
                <a:solidFill>
                  <a:srgbClr val="A79563"/>
                </a:solidFill>
              </a:rPr>
              <a:t>No obvious framework to follow. </a:t>
            </a:r>
            <a:endParaRPr lang="en-IE" sz="3200" b="1" dirty="0">
              <a:solidFill>
                <a:srgbClr val="A79563"/>
              </a:solidFill>
            </a:endParaRPr>
          </a:p>
          <a:p>
            <a:pPr algn="l" hangingPunct="1">
              <a:lnSpc>
                <a:spcPct val="110000"/>
              </a:lnSpc>
            </a:pPr>
            <a:endParaRPr lang="en-IE" sz="3200" b="1" spc="-85" dirty="0" smtClean="0">
              <a:solidFill>
                <a:srgbClr val="004D44"/>
              </a:solidFill>
              <a:latin typeface="+mn-lt"/>
              <a:ea typeface="Calibri" charset="0"/>
              <a:cs typeface="Calibri" charset="0"/>
            </a:endParaRPr>
          </a:p>
          <a:p>
            <a:endParaRPr lang="en-IE" sz="6000" dirty="0"/>
          </a:p>
        </p:txBody>
      </p:sp>
    </p:spTree>
    <p:extLst>
      <p:ext uri="{BB962C8B-B14F-4D97-AF65-F5344CB8AC3E}">
        <p14:creationId xmlns:p14="http://schemas.microsoft.com/office/powerpoint/2010/main" val="8517724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100" y="609600"/>
            <a:ext cx="20425230" cy="2044700"/>
          </a:xfrm>
        </p:spPr>
        <p:txBody>
          <a:bodyPr>
            <a:normAutofit/>
          </a:bodyPr>
          <a:lstStyle/>
          <a:p>
            <a:r>
              <a:rPr lang="en-IE" sz="8800" dirty="0" smtClean="0"/>
              <a:t>DPER’s Programme of works</a:t>
            </a:r>
            <a:endParaRPr lang="en-IE" sz="8800" dirty="0"/>
          </a:p>
        </p:txBody>
      </p:sp>
      <p:sp>
        <p:nvSpPr>
          <p:cNvPr id="5" name="Rectangle 4"/>
          <p:cNvSpPr/>
          <p:nvPr/>
        </p:nvSpPr>
        <p:spPr>
          <a:xfrm>
            <a:off x="1943100" y="2336801"/>
            <a:ext cx="18808700" cy="11849398"/>
          </a:xfrm>
          <a:prstGeom prst="rect">
            <a:avLst/>
          </a:prstGeom>
        </p:spPr>
        <p:txBody>
          <a:bodyPr wrap="square">
            <a:spAutoFit/>
          </a:bodyPr>
          <a:lstStyle/>
          <a:p>
            <a:pPr algn="l" hangingPunct="1">
              <a:lnSpc>
                <a:spcPct val="110000"/>
              </a:lnSpc>
            </a:pPr>
            <a:r>
              <a:rPr lang="en-IE" sz="3600" b="1" spc="-85" dirty="0">
                <a:solidFill>
                  <a:srgbClr val="A39161"/>
                </a:solidFill>
                <a:latin typeface="+mn-lt"/>
                <a:ea typeface="Calibri" charset="0"/>
                <a:cs typeface="Calibri" charset="0"/>
              </a:rPr>
              <a:t>Updating the </a:t>
            </a:r>
            <a:r>
              <a:rPr lang="en-IE" sz="3600" b="1" spc="-85" dirty="0" smtClean="0">
                <a:solidFill>
                  <a:srgbClr val="A39161"/>
                </a:solidFill>
                <a:latin typeface="+mn-lt"/>
                <a:ea typeface="Calibri" charset="0"/>
                <a:cs typeface="Calibri" charset="0"/>
              </a:rPr>
              <a:t>Code</a:t>
            </a:r>
            <a:endParaRPr lang="en-IE" sz="3600" b="1" spc="-85" dirty="0">
              <a:solidFill>
                <a:srgbClr val="004D44"/>
              </a:solidFill>
              <a:latin typeface="+mn-lt"/>
              <a:ea typeface="Calibri" charset="0"/>
              <a:cs typeface="Calibri" charset="0"/>
            </a:endParaRPr>
          </a:p>
          <a:p>
            <a:pPr algn="l" hangingPunct="1">
              <a:lnSpc>
                <a:spcPct val="110000"/>
              </a:lnSpc>
            </a:pPr>
            <a:r>
              <a:rPr lang="en-IE" sz="3600" spc="-85" dirty="0" smtClean="0">
                <a:solidFill>
                  <a:srgbClr val="004D44"/>
                </a:solidFill>
                <a:latin typeface="+mn-lt"/>
                <a:ea typeface="Calibri" charset="0"/>
                <a:cs typeface="Calibri" charset="0"/>
              </a:rPr>
              <a:t>DPER have a programme of works in pipeline to ensure the PSC reflects the increased ambition. </a:t>
            </a:r>
          </a:p>
          <a:p>
            <a:pPr algn="l" hangingPunct="1">
              <a:lnSpc>
                <a:spcPct val="110000"/>
              </a:lnSpc>
            </a:pPr>
            <a:endParaRPr lang="en-IE" sz="3600" spc="-85" dirty="0" smtClean="0">
              <a:solidFill>
                <a:srgbClr val="004D44"/>
              </a:solidFill>
              <a:latin typeface="+mn-lt"/>
              <a:ea typeface="Calibri" charset="0"/>
              <a:cs typeface="Calibri" charset="0"/>
            </a:endParaRPr>
          </a:p>
          <a:p>
            <a:pPr marL="457200" indent="-457200" algn="l" hangingPunct="1">
              <a:lnSpc>
                <a:spcPct val="110000"/>
              </a:lnSpc>
              <a:buFont typeface="Arial" panose="020B0604020202020204" pitchFamily="34" charset="0"/>
              <a:buChar char="•"/>
            </a:pPr>
            <a:r>
              <a:rPr lang="en-IE" sz="3600" spc="-85" dirty="0" smtClean="0">
                <a:solidFill>
                  <a:srgbClr val="004D44"/>
                </a:solidFill>
                <a:latin typeface="+mn-lt"/>
                <a:ea typeface="Calibri" charset="0"/>
                <a:cs typeface="Calibri" charset="0"/>
              </a:rPr>
              <a:t>Priority will be on significantly increasing the cost associated with any release of additional greenhouse gases into the atmosphere. </a:t>
            </a:r>
            <a:r>
              <a:rPr lang="en-IE" sz="3600" spc="-85" dirty="0" smtClean="0">
                <a:solidFill>
                  <a:srgbClr val="A39161"/>
                </a:solidFill>
                <a:latin typeface="+mn-lt"/>
                <a:ea typeface="Calibri" charset="0"/>
                <a:cs typeface="Calibri" charset="0"/>
              </a:rPr>
              <a:t>Is a marginal abatement cost still the optimal choice? Social cost?</a:t>
            </a:r>
          </a:p>
          <a:p>
            <a:pPr marL="457200" indent="-457200" algn="l" hangingPunct="1">
              <a:lnSpc>
                <a:spcPct val="110000"/>
              </a:lnSpc>
              <a:buFont typeface="Arial" panose="020B0604020202020204" pitchFamily="34" charset="0"/>
              <a:buChar char="•"/>
            </a:pPr>
            <a:endParaRPr lang="en-IE" sz="3600" spc="-85" dirty="0" smtClean="0">
              <a:solidFill>
                <a:srgbClr val="004D44"/>
              </a:solidFill>
              <a:latin typeface="+mn-lt"/>
              <a:ea typeface="Calibri" charset="0"/>
              <a:cs typeface="Calibri" charset="0"/>
            </a:endParaRPr>
          </a:p>
          <a:p>
            <a:pPr marL="457200" indent="-457200" algn="l" hangingPunct="1">
              <a:lnSpc>
                <a:spcPct val="110000"/>
              </a:lnSpc>
              <a:buFont typeface="Arial" panose="020B0604020202020204" pitchFamily="34" charset="0"/>
              <a:buChar char="•"/>
            </a:pPr>
            <a:r>
              <a:rPr lang="en-IE" sz="3600" spc="-85" dirty="0" smtClean="0">
                <a:solidFill>
                  <a:srgbClr val="004D44"/>
                </a:solidFill>
                <a:latin typeface="+mn-lt"/>
                <a:ea typeface="Calibri" charset="0"/>
                <a:cs typeface="Calibri" charset="0"/>
              </a:rPr>
              <a:t>DPER/OECD work will be progressed on a new model for assessing the emissions impact of infrastructure investment. This is to ensure that the full range of potential consequences for this type of investment are captured and valued appropriately. </a:t>
            </a:r>
          </a:p>
          <a:p>
            <a:pPr marL="457200" indent="-457200" algn="l" hangingPunct="1">
              <a:lnSpc>
                <a:spcPct val="110000"/>
              </a:lnSpc>
              <a:buFont typeface="Arial" panose="020B0604020202020204" pitchFamily="34" charset="0"/>
              <a:buChar char="•"/>
            </a:pPr>
            <a:endParaRPr lang="en-IE" sz="3600" spc="-85" dirty="0" smtClean="0">
              <a:solidFill>
                <a:srgbClr val="004D44"/>
              </a:solidFill>
              <a:latin typeface="+mn-lt"/>
              <a:ea typeface="Calibri" charset="0"/>
              <a:cs typeface="Calibri" charset="0"/>
            </a:endParaRPr>
          </a:p>
          <a:p>
            <a:pPr marL="457200" indent="-457200" algn="l" hangingPunct="1">
              <a:lnSpc>
                <a:spcPct val="110000"/>
              </a:lnSpc>
              <a:buFont typeface="Arial" panose="020B0604020202020204" pitchFamily="34" charset="0"/>
              <a:buChar char="•"/>
            </a:pPr>
            <a:r>
              <a:rPr lang="en-IE" sz="3600" spc="-85" dirty="0" smtClean="0">
                <a:solidFill>
                  <a:srgbClr val="004D44"/>
                </a:solidFill>
                <a:latin typeface="+mn-lt"/>
                <a:ea typeface="Calibri" charset="0"/>
                <a:cs typeface="Calibri" charset="0"/>
              </a:rPr>
              <a:t>How Government should consider and appraise investments that may be vulnerable to the impacts of climate change. </a:t>
            </a:r>
          </a:p>
          <a:p>
            <a:pPr marL="457200" indent="-457200" algn="l" hangingPunct="1">
              <a:lnSpc>
                <a:spcPct val="110000"/>
              </a:lnSpc>
              <a:buFont typeface="Arial" panose="020B0604020202020204" pitchFamily="34" charset="0"/>
              <a:buChar char="•"/>
            </a:pPr>
            <a:endParaRPr lang="en-IE" sz="3600" spc="-85" dirty="0">
              <a:solidFill>
                <a:srgbClr val="004D44"/>
              </a:solidFill>
              <a:latin typeface="+mn-lt"/>
              <a:ea typeface="Calibri" charset="0"/>
              <a:cs typeface="Calibri" charset="0"/>
            </a:endParaRPr>
          </a:p>
          <a:p>
            <a:pPr marL="457200" indent="-457200" algn="l" hangingPunct="1">
              <a:lnSpc>
                <a:spcPct val="110000"/>
              </a:lnSpc>
              <a:buFont typeface="Arial" panose="020B0604020202020204" pitchFamily="34" charset="0"/>
              <a:buChar char="•"/>
            </a:pPr>
            <a:r>
              <a:rPr lang="en-IE" sz="3600" spc="-85" dirty="0">
                <a:solidFill>
                  <a:srgbClr val="004D44"/>
                </a:solidFill>
                <a:latin typeface="+mn-lt"/>
                <a:ea typeface="Calibri" charset="0"/>
                <a:cs typeface="Calibri" charset="0"/>
              </a:rPr>
              <a:t>Work will be progressed on understanding the role of an instrument like the Code, in a scenario where net zero greenhouse emissions must be achieved by 2050. </a:t>
            </a:r>
          </a:p>
          <a:p>
            <a:pPr marL="457200" indent="-457200" algn="l" hangingPunct="1">
              <a:lnSpc>
                <a:spcPct val="110000"/>
              </a:lnSpc>
              <a:buFont typeface="Arial" panose="020B0604020202020204" pitchFamily="34" charset="0"/>
              <a:buChar char="•"/>
            </a:pPr>
            <a:endParaRPr lang="en-IE" sz="3200" spc="-85" dirty="0" smtClean="0">
              <a:solidFill>
                <a:srgbClr val="004D44"/>
              </a:solidFill>
              <a:latin typeface="+mn-lt"/>
              <a:ea typeface="Calibri" charset="0"/>
              <a:cs typeface="Calibri" charset="0"/>
            </a:endParaRPr>
          </a:p>
          <a:p>
            <a:pPr marL="457200" indent="-457200" algn="l" hangingPunct="1">
              <a:lnSpc>
                <a:spcPct val="110000"/>
              </a:lnSpc>
              <a:buFont typeface="Arial" panose="020B0604020202020204" pitchFamily="34" charset="0"/>
              <a:buChar char="•"/>
            </a:pPr>
            <a:endParaRPr lang="en-IE" sz="3200" spc="-85" dirty="0">
              <a:solidFill>
                <a:srgbClr val="004D44"/>
              </a:solidFill>
              <a:latin typeface="+mn-lt"/>
              <a:ea typeface="Calibri" charset="0"/>
              <a:cs typeface="Calibri" charset="0"/>
            </a:endParaRPr>
          </a:p>
          <a:p>
            <a:endParaRPr lang="en-IE" sz="6000" dirty="0"/>
          </a:p>
        </p:txBody>
      </p:sp>
    </p:spTree>
    <p:extLst>
      <p:ext uri="{BB962C8B-B14F-4D97-AF65-F5344CB8AC3E}">
        <p14:creationId xmlns:p14="http://schemas.microsoft.com/office/powerpoint/2010/main" val="121850119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0655" y="2056778"/>
            <a:ext cx="14306345" cy="9602500"/>
          </a:xfrm>
        </p:spPr>
        <p:txBody>
          <a:bodyPr>
            <a:noAutofit/>
          </a:bodyPr>
          <a:lstStyle/>
          <a:p>
            <a:pPr marL="685800" indent="-685800">
              <a:buFont typeface="Arial" panose="020B0604020202020204" pitchFamily="34" charset="0"/>
              <a:buChar char="•"/>
            </a:pPr>
            <a:r>
              <a:rPr lang="en-IE" sz="4800" dirty="0"/>
              <a:t>In addition to these high level programme metrics, the Irish Government will continue a programme that undertakes regular, in-depth assessments of specific spending programmes, including climate related expenditure programmes. </a:t>
            </a:r>
            <a:endParaRPr lang="en-IE" sz="4800" dirty="0" smtClean="0"/>
          </a:p>
          <a:p>
            <a:pPr marL="685800" indent="-685800">
              <a:buFont typeface="Arial" panose="020B0604020202020204" pitchFamily="34" charset="0"/>
              <a:buChar char="•"/>
            </a:pPr>
            <a:endParaRPr lang="en-IE" sz="4800" dirty="0"/>
          </a:p>
          <a:p>
            <a:pPr marL="685800" indent="-685800">
              <a:buFont typeface="Arial" panose="020B0604020202020204" pitchFamily="34" charset="0"/>
              <a:buChar char="•"/>
            </a:pPr>
            <a:r>
              <a:rPr lang="en-IE" sz="4800" dirty="0" smtClean="0"/>
              <a:t>Focus on efficiency and effectiveness of spend. </a:t>
            </a:r>
          </a:p>
          <a:p>
            <a:pPr marL="685800" indent="-685800">
              <a:buFont typeface="Arial" panose="020B0604020202020204" pitchFamily="34" charset="0"/>
              <a:buChar char="•"/>
            </a:pPr>
            <a:endParaRPr lang="en-IE" sz="4800" dirty="0"/>
          </a:p>
          <a:p>
            <a:pPr marL="685800" indent="-685800">
              <a:buFont typeface="Arial" panose="020B0604020202020204" pitchFamily="34" charset="0"/>
              <a:buChar char="•"/>
            </a:pPr>
            <a:r>
              <a:rPr lang="en-IE" sz="4800" dirty="0" smtClean="0"/>
              <a:t>For </a:t>
            </a:r>
            <a:r>
              <a:rPr lang="en-IE" sz="4800" dirty="0"/>
              <a:t>example, in 2019 the Department of Public Expenditure and Reform undertook and published a review of all the Government incentives available to support the take-up of electric vehicles.  </a:t>
            </a:r>
          </a:p>
          <a:p>
            <a:pPr marL="1143000" indent="-1143000">
              <a:spcAft>
                <a:spcPts val="3000"/>
              </a:spcAft>
              <a:buFont typeface="Arial" panose="020B0604020202020204" pitchFamily="34" charset="0"/>
              <a:buChar char="•"/>
            </a:pPr>
            <a:endParaRPr lang="en-IE" sz="1600" dirty="0"/>
          </a:p>
        </p:txBody>
      </p:sp>
      <p:sp>
        <p:nvSpPr>
          <p:cNvPr id="3" name="Rectangle 2"/>
          <p:cNvSpPr/>
          <p:nvPr/>
        </p:nvSpPr>
        <p:spPr>
          <a:xfrm>
            <a:off x="772377" y="365911"/>
            <a:ext cx="20637964" cy="1446550"/>
          </a:xfrm>
          <a:prstGeom prst="rect">
            <a:avLst/>
          </a:prstGeom>
        </p:spPr>
        <p:txBody>
          <a:bodyPr wrap="square">
            <a:spAutoFit/>
          </a:bodyPr>
          <a:lstStyle/>
          <a:p>
            <a:pPr algn="l"/>
            <a:r>
              <a:rPr lang="en-IE" sz="8800" spc="-85" dirty="0" smtClean="0">
                <a:solidFill>
                  <a:srgbClr val="A39161"/>
                </a:solidFill>
                <a:latin typeface="+mn-lt"/>
                <a:ea typeface="Calibri" charset="0"/>
                <a:cs typeface="Calibri" charset="0"/>
              </a:rPr>
              <a:t>Ex-post analysis of spending programmes</a:t>
            </a:r>
            <a:endParaRPr lang="en-IE" sz="8800" spc="-85" dirty="0">
              <a:solidFill>
                <a:srgbClr val="A39161"/>
              </a:solidFill>
              <a:latin typeface="+mn-lt"/>
              <a:ea typeface="Calibri" charset="0"/>
              <a:cs typeface="Calibri"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1901" y="2894239"/>
            <a:ext cx="6279536" cy="8772321"/>
          </a:xfrm>
          <a:prstGeom prst="rect">
            <a:avLst/>
          </a:prstGeom>
        </p:spPr>
      </p:pic>
    </p:spTree>
    <p:extLst>
      <p:ext uri="{BB962C8B-B14F-4D97-AF65-F5344CB8AC3E}">
        <p14:creationId xmlns:p14="http://schemas.microsoft.com/office/powerpoint/2010/main" val="52886652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669" y="2971799"/>
            <a:ext cx="7359501" cy="9525001"/>
          </a:xfrm>
          <a:prstGeom prst="rect">
            <a:avLst/>
          </a:prstGeom>
        </p:spPr>
      </p:pic>
      <p:sp>
        <p:nvSpPr>
          <p:cNvPr id="3" name="Text Placeholder 2"/>
          <p:cNvSpPr>
            <a:spLocks noGrp="1"/>
          </p:cNvSpPr>
          <p:nvPr>
            <p:ph type="body" idx="1"/>
          </p:nvPr>
        </p:nvSpPr>
        <p:spPr>
          <a:xfrm>
            <a:off x="9372600" y="2971800"/>
            <a:ext cx="13830300" cy="10055325"/>
          </a:xfrm>
        </p:spPr>
        <p:txBody>
          <a:bodyPr>
            <a:normAutofit fontScale="92500" lnSpcReduction="10000"/>
          </a:bodyPr>
          <a:lstStyle/>
          <a:p>
            <a:pPr marL="857250" indent="-857250">
              <a:buFont typeface="Arial" panose="020B0604020202020204" pitchFamily="34" charset="0"/>
              <a:buChar char="•"/>
            </a:pPr>
            <a:r>
              <a:rPr lang="en-IE" altLang="en-US" sz="7200" dirty="0" smtClean="0"/>
              <a:t>Identifying </a:t>
            </a:r>
            <a:r>
              <a:rPr lang="en-IE" altLang="en-US" sz="7200" dirty="0"/>
              <a:t>and “tagging” all Exchequer climate-related expenditure became a necessary first step in t</a:t>
            </a:r>
            <a:r>
              <a:rPr lang="en-US" sz="7200" dirty="0"/>
              <a:t>he Revised Estimates Volume for the Public </a:t>
            </a:r>
            <a:r>
              <a:rPr lang="en-US" sz="7200" dirty="0" smtClean="0"/>
              <a:t>Service</a:t>
            </a:r>
          </a:p>
          <a:p>
            <a:pPr marL="857250" indent="-857250">
              <a:buFont typeface="Arial" panose="020B0604020202020204" pitchFamily="34" charset="0"/>
              <a:buChar char="•"/>
            </a:pPr>
            <a:endParaRPr lang="en-US" altLang="en-US" sz="7200" dirty="0"/>
          </a:p>
          <a:p>
            <a:pPr marL="857250" indent="-857250">
              <a:buFont typeface="Arial" panose="020B0604020202020204" pitchFamily="34" charset="0"/>
              <a:buChar char="•"/>
            </a:pPr>
            <a:r>
              <a:rPr lang="en-IE" altLang="en-US" sz="7200" dirty="0"/>
              <a:t>Ensuring budgetary processes conducive to effective decision making </a:t>
            </a:r>
          </a:p>
          <a:p>
            <a:endParaRPr lang="en-IE" altLang="en-US" sz="7200" dirty="0"/>
          </a:p>
          <a:p>
            <a:endParaRPr lang="en-IE" altLang="en-US" dirty="0"/>
          </a:p>
          <a:p>
            <a:endParaRPr lang="en-IE" dirty="0"/>
          </a:p>
        </p:txBody>
      </p:sp>
      <p:sp>
        <p:nvSpPr>
          <p:cNvPr id="2" name="Title 1"/>
          <p:cNvSpPr>
            <a:spLocks noGrp="1"/>
          </p:cNvSpPr>
          <p:nvPr>
            <p:ph type="title" idx="4294967295"/>
          </p:nvPr>
        </p:nvSpPr>
        <p:spPr>
          <a:xfrm>
            <a:off x="822960" y="711201"/>
            <a:ext cx="15499080" cy="1437640"/>
          </a:xfrm>
        </p:spPr>
        <p:txBody>
          <a:bodyPr>
            <a:noAutofit/>
          </a:bodyPr>
          <a:lstStyle/>
          <a:p>
            <a:r>
              <a:rPr lang="en-IE" dirty="0">
                <a:solidFill>
                  <a:srgbClr val="A39161"/>
                </a:solidFill>
              </a:rPr>
              <a:t>Green Budgeting</a:t>
            </a:r>
            <a:endParaRPr lang="en-IE" sz="9600" dirty="0">
              <a:solidFill>
                <a:srgbClr val="A39161"/>
              </a:solidFill>
            </a:endParaRPr>
          </a:p>
        </p:txBody>
      </p:sp>
    </p:spTree>
    <p:extLst>
      <p:ext uri="{BB962C8B-B14F-4D97-AF65-F5344CB8AC3E}">
        <p14:creationId xmlns:p14="http://schemas.microsoft.com/office/powerpoint/2010/main" val="254635845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altLang="en-US" sz="9600" dirty="0">
                <a:solidFill>
                  <a:srgbClr val="A39161"/>
                </a:solidFill>
              </a:rPr>
              <a:t>Direct Exchequer Climate-related Expenditure</a:t>
            </a:r>
            <a:endParaRPr lang="en-IE" sz="9600" dirty="0">
              <a:solidFill>
                <a:srgbClr val="A39161"/>
              </a:solidFill>
            </a:endParaRPr>
          </a:p>
        </p:txBody>
      </p:sp>
      <p:sp>
        <p:nvSpPr>
          <p:cNvPr id="3" name="Text Placeholder 2"/>
          <p:cNvSpPr>
            <a:spLocks noGrp="1"/>
          </p:cNvSpPr>
          <p:nvPr>
            <p:ph type="body" sz="quarter" idx="12"/>
          </p:nvPr>
        </p:nvSpPr>
        <p:spPr/>
        <p:txBody>
          <a:bodyPr>
            <a:normAutofit fontScale="47500" lnSpcReduction="20000"/>
          </a:bodyPr>
          <a:lstStyle/>
          <a:p>
            <a:pPr marL="457200" lvl="1" indent="-457200">
              <a:buFont typeface="Arial" panose="020B0604020202020204" pitchFamily="34" charset="0"/>
              <a:buChar char="•"/>
              <a:defRPr/>
            </a:pPr>
            <a:r>
              <a:rPr lang="en-IE" sz="6900" dirty="0"/>
              <a:t>Includes only those expenditure items which we believe directly contribute to emissions reductions</a:t>
            </a:r>
          </a:p>
          <a:p>
            <a:endParaRPr lang="en-IE" sz="5700" b="1" dirty="0"/>
          </a:p>
          <a:p>
            <a:pPr marL="457200" lvl="1" indent="-457200">
              <a:buFont typeface="Arial" panose="020B0604020202020204" pitchFamily="34" charset="0"/>
              <a:buChar char="•"/>
              <a:defRPr/>
            </a:pPr>
            <a:r>
              <a:rPr lang="en-IE" sz="6900" dirty="0"/>
              <a:t>In reality, there is significant other </a:t>
            </a:r>
            <a:r>
              <a:rPr lang="en-IE" sz="6900" dirty="0" err="1"/>
              <a:t>Govt</a:t>
            </a:r>
            <a:r>
              <a:rPr lang="en-IE" sz="6900" dirty="0"/>
              <a:t> expenditure on climate matters:</a:t>
            </a:r>
          </a:p>
          <a:p>
            <a:pPr marL="1897200" lvl="2" indent="-457200">
              <a:buFont typeface="Arial" panose="020B0604020202020204" pitchFamily="34" charset="0"/>
              <a:buChar char="•"/>
              <a:defRPr/>
            </a:pPr>
            <a:r>
              <a:rPr lang="en-IE" sz="5700" dirty="0"/>
              <a:t>Support for innovation, upgrades to schools, school transport, water investment </a:t>
            </a:r>
          </a:p>
          <a:p>
            <a:pPr marL="1897200" lvl="2" indent="-457200">
              <a:buFont typeface="Arial" panose="020B0604020202020204" pitchFamily="34" charset="0"/>
              <a:buChar char="•"/>
              <a:defRPr/>
            </a:pPr>
            <a:endParaRPr lang="en-IE" sz="5700" dirty="0"/>
          </a:p>
          <a:p>
            <a:pPr marL="457200" lvl="1" indent="-457200">
              <a:lnSpc>
                <a:spcPct val="130000"/>
              </a:lnSpc>
              <a:buFont typeface="Arial" panose="020B0604020202020204" pitchFamily="34" charset="0"/>
              <a:buChar char="•"/>
              <a:defRPr/>
            </a:pPr>
            <a:r>
              <a:rPr lang="en-IE" sz="6900" dirty="0"/>
              <a:t>These were reflected as narrative in the 2018 report </a:t>
            </a:r>
            <a:endParaRPr lang="en-IE" sz="6900" dirty="0" smtClean="0"/>
          </a:p>
          <a:p>
            <a:pPr marL="457200" lvl="1" indent="-457200">
              <a:lnSpc>
                <a:spcPct val="130000"/>
              </a:lnSpc>
              <a:buFont typeface="Arial" panose="020B0604020202020204" pitchFamily="34" charset="0"/>
              <a:buChar char="•"/>
              <a:defRPr/>
            </a:pPr>
            <a:endParaRPr lang="en-IE" sz="6900" dirty="0"/>
          </a:p>
          <a:p>
            <a:pPr marL="457200" lvl="1" indent="-457200">
              <a:lnSpc>
                <a:spcPct val="130000"/>
              </a:lnSpc>
              <a:buFont typeface="Arial" panose="020B0604020202020204" pitchFamily="34" charset="0"/>
              <a:buChar char="•"/>
              <a:defRPr/>
            </a:pPr>
            <a:r>
              <a:rPr lang="en-IE" sz="6900" dirty="0" smtClean="0"/>
              <a:t>Next step will be identifying climate harmful </a:t>
            </a:r>
            <a:r>
              <a:rPr lang="en-IE" sz="6900" dirty="0" smtClean="0"/>
              <a:t>expenditure- expanding on work of the CSO</a:t>
            </a:r>
          </a:p>
          <a:p>
            <a:pPr marL="457200" lvl="1" indent="-457200">
              <a:lnSpc>
                <a:spcPct val="130000"/>
              </a:lnSpc>
              <a:buFont typeface="Arial" panose="020B0604020202020204" pitchFamily="34" charset="0"/>
              <a:buChar char="•"/>
              <a:defRPr/>
            </a:pPr>
            <a:endParaRPr lang="en-IE" sz="6900" dirty="0"/>
          </a:p>
          <a:p>
            <a:pPr marL="457200" lvl="1" indent="-457200">
              <a:lnSpc>
                <a:spcPct val="130000"/>
              </a:lnSpc>
              <a:buFont typeface="Arial" panose="020B0604020202020204" pitchFamily="34" charset="0"/>
              <a:buChar char="•"/>
              <a:defRPr/>
            </a:pPr>
            <a:r>
              <a:rPr lang="en-IE" sz="6900" dirty="0">
                <a:sym typeface="Helvetica Neue"/>
              </a:rPr>
              <a:t>Develop </a:t>
            </a:r>
            <a:r>
              <a:rPr lang="en-IE" sz="6900" dirty="0">
                <a:sym typeface="Helvetica Neue"/>
              </a:rPr>
              <a:t>impact metrics which are more closely linked to </a:t>
            </a:r>
            <a:r>
              <a:rPr lang="en-IE" sz="6900" dirty="0" smtClean="0">
                <a:sym typeface="Helvetica Neue"/>
              </a:rPr>
              <a:t>achieving Ireland’s climate and environmental targets</a:t>
            </a:r>
            <a:endParaRPr lang="en-IE" sz="6900" dirty="0"/>
          </a:p>
          <a:p>
            <a:pPr marL="1897200" lvl="2" indent="-457200">
              <a:buFont typeface="Arial" panose="020B0604020202020204" pitchFamily="34" charset="0"/>
              <a:buChar char="•"/>
              <a:defRPr/>
            </a:pPr>
            <a:endParaRPr lang="en-IE" sz="5400" dirty="0"/>
          </a:p>
          <a:p>
            <a:pPr marL="1897200" lvl="2" indent="-457200">
              <a:buFont typeface="Arial" panose="020B0604020202020204" pitchFamily="34" charset="0"/>
              <a:buChar char="•"/>
              <a:defRPr/>
            </a:pPr>
            <a:endParaRPr lang="en-IE" sz="5400" dirty="0"/>
          </a:p>
          <a:p>
            <a:pPr marL="1897200" lvl="2" indent="-457200">
              <a:buFont typeface="Arial" panose="020B0604020202020204" pitchFamily="34" charset="0"/>
              <a:buChar char="•"/>
              <a:defRPr/>
            </a:pPr>
            <a:endParaRPr lang="en-IE" sz="5400" dirty="0"/>
          </a:p>
          <a:p>
            <a:endParaRPr lang="en-IE" dirty="0"/>
          </a:p>
        </p:txBody>
      </p:sp>
      <p:graphicFrame>
        <p:nvGraphicFramePr>
          <p:cNvPr id="5" name="Diagram 4"/>
          <p:cNvGraphicFramePr/>
          <p:nvPr/>
        </p:nvGraphicFramePr>
        <p:xfrm>
          <a:off x="11899841" y="2651439"/>
          <a:ext cx="11338560" cy="709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1934036" y="9901777"/>
            <a:ext cx="1465874" cy="1465874"/>
            <a:chOff x="2734498" y="2814708"/>
            <a:chExt cx="1465874" cy="1465874"/>
          </a:xfrm>
        </p:grpSpPr>
        <p:sp>
          <p:nvSpPr>
            <p:cNvPr id="10" name="Right Arrow 9"/>
            <p:cNvSpPr/>
            <p:nvPr/>
          </p:nvSpPr>
          <p:spPr>
            <a:xfrm>
              <a:off x="2734498" y="2814708"/>
              <a:ext cx="1465874" cy="1465874"/>
            </a:xfrm>
            <a:prstGeom prst="rightArrow">
              <a:avLst/>
            </a:prstGeom>
            <a:solidFill>
              <a:srgbClr val="A79563"/>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Right Arrow 4"/>
            <p:cNvSpPr txBox="1"/>
            <p:nvPr/>
          </p:nvSpPr>
          <p:spPr>
            <a:xfrm>
              <a:off x="2734498" y="3181177"/>
              <a:ext cx="1099406" cy="732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422400" rtl="0" eaLnBrk="1" fontAlgn="auto" latinLnBrk="0" hangingPunct="0">
                <a:lnSpc>
                  <a:spcPct val="90000"/>
                </a:lnSpc>
                <a:spcBef>
                  <a:spcPct val="0"/>
                </a:spcBef>
                <a:spcAft>
                  <a:spcPct val="35000"/>
                </a:spcAft>
                <a:buClrTx/>
                <a:buSzTx/>
                <a:buFontTx/>
                <a:buNone/>
                <a:tabLst/>
                <a:defRPr/>
              </a:pPr>
              <a:endParaRPr kumimoji="0" lang="en-IE" sz="3200" b="0" i="0" u="none" strike="noStrike" kern="1200" cap="none" spc="0" normalizeH="0" baseline="0" noProof="0">
                <a:ln>
                  <a:noFill/>
                </a:ln>
                <a:solidFill>
                  <a:srgbClr val="FFFFFF"/>
                </a:solidFill>
                <a:effectLst/>
                <a:uLnTx/>
                <a:uFillTx/>
                <a:latin typeface="Arial" panose="020B0604020202020204"/>
                <a:ea typeface="+mn-ea"/>
                <a:cs typeface="+mn-cs"/>
                <a:sym typeface="Open Sans"/>
              </a:endParaRPr>
            </a:p>
          </p:txBody>
        </p:sp>
      </p:grpSp>
      <p:grpSp>
        <p:nvGrpSpPr>
          <p:cNvPr id="12" name="Group 11"/>
          <p:cNvGrpSpPr/>
          <p:nvPr/>
        </p:nvGrpSpPr>
        <p:grpSpPr>
          <a:xfrm>
            <a:off x="14208609" y="9383851"/>
            <a:ext cx="2527369" cy="2527369"/>
            <a:chOff x="4405595" y="2283960"/>
            <a:chExt cx="2527369" cy="2527369"/>
          </a:xfrm>
        </p:grpSpPr>
        <p:sp>
          <p:nvSpPr>
            <p:cNvPr id="13" name="Oval 12"/>
            <p:cNvSpPr/>
            <p:nvPr/>
          </p:nvSpPr>
          <p:spPr>
            <a:xfrm>
              <a:off x="4405595" y="2283960"/>
              <a:ext cx="2527369" cy="2527369"/>
            </a:xfrm>
            <a:prstGeom prst="ellipse">
              <a:avLst/>
            </a:prstGeom>
            <a:solidFill>
              <a:srgbClr val="004D44"/>
            </a:solidFill>
            <a:ln>
              <a:solidFill>
                <a:srgbClr val="004D4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Oval 4"/>
            <p:cNvSpPr txBox="1"/>
            <p:nvPr/>
          </p:nvSpPr>
          <p:spPr>
            <a:xfrm>
              <a:off x="4775720" y="2654085"/>
              <a:ext cx="1787119" cy="178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marR="0" lvl="0" indent="0" algn="ctr" defTabSz="1778000" rtl="0" eaLnBrk="1" fontAlgn="auto" latinLnBrk="0" hangingPunct="0">
                <a:lnSpc>
                  <a:spcPct val="90000"/>
                </a:lnSpc>
                <a:spcBef>
                  <a:spcPct val="0"/>
                </a:spcBef>
                <a:spcAft>
                  <a:spcPct val="35000"/>
                </a:spcAft>
                <a:buClrTx/>
                <a:buSzTx/>
                <a:buFontTx/>
                <a:buNone/>
                <a:tabLst/>
                <a:defRPr/>
              </a:pPr>
              <a:r>
                <a:rPr kumimoji="0" lang="en-IE" sz="4000" b="0" i="0" u="none" strike="noStrike" kern="1200" cap="none" spc="0" normalizeH="0" baseline="0" noProof="0" dirty="0">
                  <a:ln>
                    <a:noFill/>
                  </a:ln>
                  <a:solidFill>
                    <a:srgbClr val="FFFFFF"/>
                  </a:solidFill>
                  <a:effectLst/>
                  <a:uLnTx/>
                  <a:uFillTx/>
                  <a:latin typeface="Arial" panose="020B0604020202020204"/>
                  <a:ea typeface="+mn-ea"/>
                  <a:cs typeface="+mn-cs"/>
                  <a:sym typeface="Open Sans"/>
                </a:rPr>
                <a:t>€2.91 billion in 2021</a:t>
              </a:r>
            </a:p>
          </p:txBody>
        </p:sp>
      </p:grpSp>
      <p:grpSp>
        <p:nvGrpSpPr>
          <p:cNvPr id="15" name="Group 14"/>
          <p:cNvGrpSpPr/>
          <p:nvPr/>
        </p:nvGrpSpPr>
        <p:grpSpPr>
          <a:xfrm>
            <a:off x="17231765" y="9986145"/>
            <a:ext cx="1465874" cy="1465874"/>
            <a:chOff x="7138187" y="2814708"/>
            <a:chExt cx="1465874" cy="1465874"/>
          </a:xfrm>
        </p:grpSpPr>
        <p:sp>
          <p:nvSpPr>
            <p:cNvPr id="16" name="Equal 15"/>
            <p:cNvSpPr/>
            <p:nvPr/>
          </p:nvSpPr>
          <p:spPr>
            <a:xfrm>
              <a:off x="7138187" y="2814708"/>
              <a:ext cx="1465874" cy="1465874"/>
            </a:xfrm>
            <a:prstGeom prst="mathEqual">
              <a:avLst/>
            </a:prstGeom>
            <a:solidFill>
              <a:srgbClr val="A79563"/>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Equal 4"/>
            <p:cNvSpPr txBox="1"/>
            <p:nvPr/>
          </p:nvSpPr>
          <p:spPr>
            <a:xfrm>
              <a:off x="7332489" y="3116678"/>
              <a:ext cx="1077270" cy="861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422400" rtl="0" eaLnBrk="1" fontAlgn="auto" latinLnBrk="0" hangingPunct="0">
                <a:lnSpc>
                  <a:spcPct val="90000"/>
                </a:lnSpc>
                <a:spcBef>
                  <a:spcPct val="0"/>
                </a:spcBef>
                <a:spcAft>
                  <a:spcPct val="35000"/>
                </a:spcAft>
                <a:buClrTx/>
                <a:buSzTx/>
                <a:buFontTx/>
                <a:buNone/>
                <a:tabLst/>
                <a:defRPr/>
              </a:pPr>
              <a:endParaRPr kumimoji="0" lang="en-IE" sz="3200" b="0" i="0" u="none" strike="noStrike" kern="1200" cap="none" spc="0" normalizeH="0" baseline="0" noProof="0">
                <a:ln>
                  <a:noFill/>
                </a:ln>
                <a:solidFill>
                  <a:srgbClr val="FFFFFF"/>
                </a:solidFill>
                <a:effectLst/>
                <a:uLnTx/>
                <a:uFillTx/>
                <a:latin typeface="Arial" panose="020B0604020202020204"/>
                <a:ea typeface="+mn-ea"/>
                <a:cs typeface="+mn-cs"/>
                <a:sym typeface="Open Sans"/>
              </a:endParaRPr>
            </a:p>
          </p:txBody>
        </p:sp>
      </p:grpSp>
      <p:grpSp>
        <p:nvGrpSpPr>
          <p:cNvPr id="18" name="Group 17"/>
          <p:cNvGrpSpPr/>
          <p:nvPr/>
        </p:nvGrpSpPr>
        <p:grpSpPr>
          <a:xfrm>
            <a:off x="19013034" y="9130700"/>
            <a:ext cx="2527369" cy="2527369"/>
            <a:chOff x="8809283" y="2283960"/>
            <a:chExt cx="2527369" cy="2527369"/>
          </a:xfrm>
        </p:grpSpPr>
        <p:sp>
          <p:nvSpPr>
            <p:cNvPr id="19" name="Up Arrow 18"/>
            <p:cNvSpPr/>
            <p:nvPr/>
          </p:nvSpPr>
          <p:spPr>
            <a:xfrm>
              <a:off x="8809283" y="2283960"/>
              <a:ext cx="2527369" cy="2527369"/>
            </a:xfrm>
            <a:prstGeom prst="upArrow">
              <a:avLst/>
            </a:prstGeom>
            <a:solidFill>
              <a:srgbClr val="A795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Up Arrow 4"/>
            <p:cNvSpPr txBox="1"/>
            <p:nvPr/>
          </p:nvSpPr>
          <p:spPr>
            <a:xfrm>
              <a:off x="9441125" y="2915802"/>
              <a:ext cx="1263685" cy="18955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marR="0" lvl="0" indent="0" algn="ctr" defTabSz="1778000" rtl="0" eaLnBrk="1" fontAlgn="auto" latinLnBrk="0" hangingPunct="0">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a:ea typeface="+mn-ea"/>
                  <a:cs typeface="+mn-cs"/>
                  <a:sym typeface="Open Sans"/>
                </a:rPr>
                <a:t>44%</a:t>
              </a:r>
              <a:endParaRPr kumimoji="0" lang="en-IE" sz="4000" b="0" i="0" u="none" strike="noStrike" kern="1200" cap="none" spc="0" normalizeH="0" baseline="0" noProof="0" dirty="0">
                <a:ln>
                  <a:noFill/>
                </a:ln>
                <a:solidFill>
                  <a:srgbClr val="FFFFFF"/>
                </a:solidFill>
                <a:effectLst/>
                <a:uLnTx/>
                <a:uFillTx/>
                <a:latin typeface="Arial" panose="020B0604020202020204"/>
                <a:ea typeface="+mn-ea"/>
                <a:cs typeface="+mn-cs"/>
                <a:sym typeface="Open Sans"/>
              </a:endParaRPr>
            </a:p>
          </p:txBody>
        </p:sp>
      </p:grpSp>
    </p:spTree>
    <p:extLst>
      <p:ext uri="{BB962C8B-B14F-4D97-AF65-F5344CB8AC3E}">
        <p14:creationId xmlns:p14="http://schemas.microsoft.com/office/powerpoint/2010/main" val="215986516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idx="1"/>
          </p:nvPr>
        </p:nvSpPr>
        <p:spPr/>
        <p:txBody>
          <a:bodyPr>
            <a:normAutofit fontScale="32500" lnSpcReduction="20000"/>
          </a:bodyPr>
          <a:lstStyle/>
          <a:p>
            <a:pPr>
              <a:lnSpc>
                <a:spcPct val="100000"/>
              </a:lnSpc>
              <a:defRPr/>
            </a:pPr>
            <a:endParaRPr lang="en-IE" b="1" dirty="0"/>
          </a:p>
          <a:p>
            <a:pPr marL="1143000" indent="-1143000">
              <a:lnSpc>
                <a:spcPct val="100000"/>
              </a:lnSpc>
              <a:buAutoNum type="arabicPeriod"/>
              <a:defRPr/>
            </a:pPr>
            <a:r>
              <a:rPr lang="en-IE" b="1" dirty="0"/>
              <a:t>To help you understand the sources of greenhouse gas emissions in Ireland and what drives them</a:t>
            </a:r>
          </a:p>
          <a:p>
            <a:pPr marL="1143000" indent="-1143000">
              <a:lnSpc>
                <a:spcPct val="100000"/>
              </a:lnSpc>
              <a:buAutoNum type="arabicPeriod"/>
              <a:defRPr/>
            </a:pPr>
            <a:endParaRPr lang="en-IE" b="1" dirty="0"/>
          </a:p>
          <a:p>
            <a:pPr marL="1143000" indent="-1143000">
              <a:lnSpc>
                <a:spcPct val="100000"/>
              </a:lnSpc>
              <a:buAutoNum type="arabicPeriod"/>
              <a:defRPr/>
            </a:pPr>
            <a:r>
              <a:rPr lang="en-IE" b="1" dirty="0"/>
              <a:t>To give you an understanding of the scale of the climate challenge that Ireland is facing</a:t>
            </a:r>
          </a:p>
          <a:p>
            <a:pPr marL="1143000" indent="-1143000">
              <a:lnSpc>
                <a:spcPct val="100000"/>
              </a:lnSpc>
              <a:buAutoNum type="arabicPeriod"/>
              <a:defRPr/>
            </a:pPr>
            <a:endParaRPr lang="en-IE" b="1" dirty="0"/>
          </a:p>
          <a:p>
            <a:pPr marL="1143000" indent="-1143000">
              <a:lnSpc>
                <a:spcPct val="100000"/>
              </a:lnSpc>
              <a:buAutoNum type="arabicPeriod"/>
              <a:defRPr/>
            </a:pPr>
            <a:r>
              <a:rPr lang="en-IE" b="1" dirty="0"/>
              <a:t>To outline and discuss </a:t>
            </a:r>
            <a:r>
              <a:rPr lang="en-IE" b="1" dirty="0" smtClean="0"/>
              <a:t>the role of the Department </a:t>
            </a:r>
            <a:r>
              <a:rPr lang="en-IE" b="1" dirty="0" smtClean="0"/>
              <a:t>of Public Expenditure and Reform</a:t>
            </a:r>
            <a:endParaRPr lang="en-US" dirty="0"/>
          </a:p>
          <a:p>
            <a:pPr>
              <a:lnSpc>
                <a:spcPct val="120000"/>
              </a:lnSpc>
            </a:pPr>
            <a:endParaRPr lang="en-IE" dirty="0"/>
          </a:p>
        </p:txBody>
      </p:sp>
      <p:sp>
        <p:nvSpPr>
          <p:cNvPr id="3" name="Title 2"/>
          <p:cNvSpPr>
            <a:spLocks noGrp="1"/>
          </p:cNvSpPr>
          <p:nvPr>
            <p:ph type="title" idx="4294967295"/>
          </p:nvPr>
        </p:nvSpPr>
        <p:spPr>
          <a:xfrm>
            <a:off x="0" y="946150"/>
            <a:ext cx="21396325" cy="1025525"/>
          </a:xfrm>
        </p:spPr>
        <p:txBody>
          <a:bodyPr>
            <a:noAutofit/>
          </a:bodyPr>
          <a:lstStyle/>
          <a:p>
            <a:r>
              <a:rPr lang="en-GB" sz="8000" dirty="0"/>
              <a:t>	Objective of today’s presentation </a:t>
            </a:r>
            <a:endParaRPr lang="en-IE" sz="8000" dirty="0"/>
          </a:p>
        </p:txBody>
      </p:sp>
    </p:spTree>
    <p:extLst>
      <p:ext uri="{BB962C8B-B14F-4D97-AF65-F5344CB8AC3E}">
        <p14:creationId xmlns:p14="http://schemas.microsoft.com/office/powerpoint/2010/main" val="64170429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441451" y="2844800"/>
            <a:ext cx="19770224" cy="8752305"/>
          </a:xfrm>
        </p:spPr>
        <p:txBody>
          <a:bodyPr>
            <a:normAutofit fontScale="92500" lnSpcReduction="20000"/>
          </a:bodyPr>
          <a:lstStyle/>
          <a:p>
            <a:pPr marL="857250" lvl="0" indent="-857250">
              <a:buFont typeface="Arial" panose="020B0604020202020204" pitchFamily="34" charset="0"/>
              <a:buChar char="•"/>
            </a:pPr>
            <a:r>
              <a:rPr lang="en-IE" sz="3600" spc="-85" dirty="0">
                <a:solidFill>
                  <a:srgbClr val="004D44"/>
                </a:solidFill>
                <a:cs typeface="Calibri" charset="0"/>
              </a:rPr>
              <a:t>Climate change poses an existential risk to the economic security of the State on the scale of Brexit, just over a longer timeframe</a:t>
            </a:r>
          </a:p>
          <a:p>
            <a:pPr marL="857250" lvl="0" indent="-857250">
              <a:buFont typeface="Arial" panose="020B0604020202020204" pitchFamily="34" charset="0"/>
              <a:buChar char="•"/>
            </a:pPr>
            <a:endParaRPr lang="en-IE" sz="3600" spc="-85" dirty="0">
              <a:solidFill>
                <a:srgbClr val="004D44"/>
              </a:solidFill>
              <a:cs typeface="Calibri" charset="0"/>
            </a:endParaRPr>
          </a:p>
          <a:p>
            <a:pPr marL="857250" lvl="0" indent="-857250">
              <a:buFont typeface="Arial" panose="020B0604020202020204" pitchFamily="34" charset="0"/>
              <a:buChar char="•"/>
            </a:pPr>
            <a:r>
              <a:rPr lang="en-IE" sz="3600" spc="-85" dirty="0">
                <a:solidFill>
                  <a:srgbClr val="004D44"/>
                </a:solidFill>
                <a:cs typeface="Calibri" charset="0"/>
              </a:rPr>
              <a:t>There’s no one “silver bullet” solution</a:t>
            </a:r>
          </a:p>
          <a:p>
            <a:pPr marL="857250" lvl="0" indent="-857250">
              <a:buFont typeface="Arial" panose="020B0604020202020204" pitchFamily="34" charset="0"/>
              <a:buChar char="•"/>
            </a:pPr>
            <a:endParaRPr lang="en-IE" sz="3600" spc="-85" dirty="0">
              <a:solidFill>
                <a:srgbClr val="004D44"/>
              </a:solidFill>
              <a:cs typeface="Calibri" charset="0"/>
            </a:endParaRPr>
          </a:p>
          <a:p>
            <a:pPr marL="857250" lvl="0" indent="-857250">
              <a:buFont typeface="Arial" panose="020B0604020202020204" pitchFamily="34" charset="0"/>
              <a:buChar char="•"/>
            </a:pPr>
            <a:r>
              <a:rPr lang="en-IE" sz="3600" spc="-85" dirty="0">
                <a:solidFill>
                  <a:srgbClr val="004D44"/>
                </a:solidFill>
                <a:cs typeface="Calibri" charset="0"/>
              </a:rPr>
              <a:t>We need taxation, regulation, public expenditure and </a:t>
            </a:r>
            <a:r>
              <a:rPr lang="en-IE" sz="3600" spc="-85" dirty="0" smtClean="0">
                <a:solidFill>
                  <a:srgbClr val="004D44"/>
                </a:solidFill>
                <a:cs typeface="Calibri" charset="0"/>
              </a:rPr>
              <a:t>behavioural </a:t>
            </a:r>
            <a:r>
              <a:rPr lang="en-IE" sz="3600" spc="-85" dirty="0">
                <a:solidFill>
                  <a:srgbClr val="004D44"/>
                </a:solidFill>
                <a:cs typeface="Calibri" charset="0"/>
              </a:rPr>
              <a:t>change</a:t>
            </a:r>
          </a:p>
          <a:p>
            <a:pPr lvl="0"/>
            <a:endParaRPr lang="en-IE" sz="3600" spc="-85" dirty="0">
              <a:solidFill>
                <a:srgbClr val="004D44"/>
              </a:solidFill>
              <a:cs typeface="Calibri" charset="0"/>
            </a:endParaRPr>
          </a:p>
          <a:p>
            <a:pPr marL="857250" lvl="0" indent="-857250">
              <a:buFont typeface="Arial" panose="020B0604020202020204" pitchFamily="34" charset="0"/>
              <a:buChar char="•"/>
            </a:pPr>
            <a:r>
              <a:rPr lang="en-IE" sz="3600" spc="-85" dirty="0">
                <a:solidFill>
                  <a:srgbClr val="004D44"/>
                </a:solidFill>
                <a:cs typeface="Calibri" charset="0"/>
              </a:rPr>
              <a:t>The scale and nature of the challenge to meet Irelands ambitious </a:t>
            </a:r>
            <a:r>
              <a:rPr lang="en-IE" sz="3600" dirty="0" smtClean="0"/>
              <a:t>greenhouse gas</a:t>
            </a:r>
            <a:r>
              <a:rPr lang="en-IE" sz="3600" spc="-85" dirty="0" smtClean="0">
                <a:solidFill>
                  <a:srgbClr val="004D44"/>
                </a:solidFill>
                <a:cs typeface="Calibri" charset="0"/>
              </a:rPr>
              <a:t> </a:t>
            </a:r>
            <a:r>
              <a:rPr lang="en-IE" sz="3600" spc="-85" dirty="0">
                <a:solidFill>
                  <a:srgbClr val="004D44"/>
                </a:solidFill>
                <a:cs typeface="Calibri" charset="0"/>
              </a:rPr>
              <a:t>emissions targets and lay the foundations for achieving carbon neutral economy by 2050 </a:t>
            </a:r>
            <a:r>
              <a:rPr lang="en-IE" sz="3600" u="sng" spc="-85" dirty="0">
                <a:solidFill>
                  <a:srgbClr val="004D44"/>
                </a:solidFill>
                <a:cs typeface="Calibri" charset="0"/>
              </a:rPr>
              <a:t>cannot</a:t>
            </a:r>
            <a:r>
              <a:rPr lang="en-IE" sz="3600" spc="-85" dirty="0">
                <a:solidFill>
                  <a:srgbClr val="004D44"/>
                </a:solidFill>
                <a:cs typeface="Calibri" charset="0"/>
              </a:rPr>
              <a:t> be overstated</a:t>
            </a:r>
          </a:p>
          <a:p>
            <a:pPr marL="857250" lvl="0" indent="-857250">
              <a:buFont typeface="Arial" panose="020B0604020202020204" pitchFamily="34" charset="0"/>
              <a:buChar char="•"/>
            </a:pPr>
            <a:endParaRPr lang="en-IE" sz="3600" spc="-85" dirty="0">
              <a:solidFill>
                <a:srgbClr val="004D44"/>
              </a:solidFill>
              <a:cs typeface="Calibri" charset="0"/>
            </a:endParaRPr>
          </a:p>
          <a:p>
            <a:pPr marL="857250" lvl="0" indent="-857250">
              <a:buFont typeface="Arial" panose="020B0604020202020204" pitchFamily="34" charset="0"/>
              <a:buChar char="•"/>
            </a:pPr>
            <a:r>
              <a:rPr lang="en-IE" sz="3600" spc="-85" dirty="0">
                <a:solidFill>
                  <a:srgbClr val="004D44"/>
                </a:solidFill>
                <a:cs typeface="Calibri" charset="0"/>
              </a:rPr>
              <a:t>Our climate performance has to go from negligible reductions of 0.1% to reach an </a:t>
            </a:r>
            <a:r>
              <a:rPr lang="en-IE" sz="3600" i="1" spc="-85" dirty="0">
                <a:solidFill>
                  <a:srgbClr val="004D44"/>
                </a:solidFill>
                <a:cs typeface="Calibri" charset="0"/>
              </a:rPr>
              <a:t>average</a:t>
            </a:r>
            <a:r>
              <a:rPr lang="en-IE" sz="3600" spc="-85" dirty="0">
                <a:solidFill>
                  <a:srgbClr val="004D44"/>
                </a:solidFill>
                <a:cs typeface="Calibri" charset="0"/>
              </a:rPr>
              <a:t> of 7% per annum </a:t>
            </a:r>
          </a:p>
          <a:p>
            <a:pPr marL="857250" lvl="0" indent="-857250">
              <a:buFont typeface="Arial" panose="020B0604020202020204" pitchFamily="34" charset="0"/>
              <a:buChar char="•"/>
            </a:pPr>
            <a:endParaRPr lang="en-IE" sz="3600" spc="-85" dirty="0">
              <a:solidFill>
                <a:srgbClr val="004D44"/>
              </a:solidFill>
              <a:cs typeface="Calibri" charset="0"/>
            </a:endParaRPr>
          </a:p>
          <a:p>
            <a:pPr marL="857250" lvl="0" indent="-857250">
              <a:buFont typeface="Arial" panose="020B0604020202020204" pitchFamily="34" charset="0"/>
              <a:buChar char="•"/>
            </a:pPr>
            <a:r>
              <a:rPr lang="en-IE" sz="3600" spc="-85" dirty="0">
                <a:solidFill>
                  <a:srgbClr val="004D44"/>
                </a:solidFill>
                <a:cs typeface="Calibri" charset="0"/>
              </a:rPr>
              <a:t>This will not be achieved without a complete refocus of societal priorities, coupled with adequate State investment. </a:t>
            </a:r>
            <a:endParaRPr lang="en-IE" sz="3600" spc="-85" dirty="0" smtClean="0">
              <a:solidFill>
                <a:srgbClr val="004D44"/>
              </a:solidFill>
              <a:cs typeface="Calibri" charset="0"/>
            </a:endParaRPr>
          </a:p>
          <a:p>
            <a:pPr marL="857250" lvl="0" indent="-857250">
              <a:buFont typeface="Arial" panose="020B0604020202020204" pitchFamily="34" charset="0"/>
              <a:buChar char="•"/>
            </a:pPr>
            <a:endParaRPr lang="en-IE" sz="3600" dirty="0"/>
          </a:p>
          <a:p>
            <a:pPr marL="857250" lvl="0" indent="-857250">
              <a:buFont typeface="Arial" panose="020B0604020202020204" pitchFamily="34" charset="0"/>
              <a:buChar char="•"/>
            </a:pPr>
            <a:r>
              <a:rPr lang="en-IE" sz="3600" spc="-85" dirty="0" smtClean="0">
                <a:solidFill>
                  <a:srgbClr val="004D44"/>
                </a:solidFill>
                <a:cs typeface="Calibri" charset="0"/>
              </a:rPr>
              <a:t>In DPER we will be working to ensure the frameworks for allocating Government resources remain fit for purpose and align with the growing ambition on climate action.</a:t>
            </a:r>
            <a:endParaRPr lang="en-IE" sz="3600" spc="-85" dirty="0">
              <a:solidFill>
                <a:srgbClr val="004D44"/>
              </a:solidFill>
              <a:cs typeface="Calibri" charset="0"/>
            </a:endParaRPr>
          </a:p>
          <a:p>
            <a:pPr marL="857250" lvl="0" indent="-857250">
              <a:buFont typeface="Arial" panose="020B0604020202020204" pitchFamily="34" charset="0"/>
              <a:buChar char="•"/>
            </a:pPr>
            <a:endParaRPr lang="en-IE" sz="3600" spc="-85" dirty="0">
              <a:solidFill>
                <a:srgbClr val="004D44"/>
              </a:solidFill>
              <a:cs typeface="Calibri" charset="0"/>
            </a:endParaRPr>
          </a:p>
        </p:txBody>
      </p:sp>
      <p:sp>
        <p:nvSpPr>
          <p:cNvPr id="2" name="Title 1"/>
          <p:cNvSpPr>
            <a:spLocks noGrp="1"/>
          </p:cNvSpPr>
          <p:nvPr>
            <p:ph type="title" idx="4294967295"/>
          </p:nvPr>
        </p:nvSpPr>
        <p:spPr>
          <a:xfrm>
            <a:off x="0" y="946150"/>
            <a:ext cx="19324638" cy="2286000"/>
          </a:xfrm>
        </p:spPr>
        <p:txBody>
          <a:bodyPr/>
          <a:lstStyle/>
          <a:p>
            <a:r>
              <a:rPr lang="en-IE" dirty="0"/>
              <a:t>	Taking Stock </a:t>
            </a:r>
          </a:p>
        </p:txBody>
      </p:sp>
    </p:spTree>
    <p:extLst>
      <p:ext uri="{BB962C8B-B14F-4D97-AF65-F5344CB8AC3E}">
        <p14:creationId xmlns:p14="http://schemas.microsoft.com/office/powerpoint/2010/main" val="388754846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IE" dirty="0" smtClean="0"/>
              <a:t>Thank you</a:t>
            </a:r>
            <a:endParaRPr lang="en-IE" dirty="0"/>
          </a:p>
        </p:txBody>
      </p:sp>
    </p:spTree>
    <p:extLst>
      <p:ext uri="{BB962C8B-B14F-4D97-AF65-F5344CB8AC3E}">
        <p14:creationId xmlns:p14="http://schemas.microsoft.com/office/powerpoint/2010/main" val="231969234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1451" y="2677886"/>
            <a:ext cx="19770224" cy="9630419"/>
          </a:xfrm>
        </p:spPr>
        <p:txBody>
          <a:bodyPr>
            <a:normAutofit/>
          </a:bodyPr>
          <a:lstStyle/>
          <a:p>
            <a:r>
              <a:rPr lang="en-US" sz="4000" dirty="0" smtClean="0"/>
              <a:t>Ireland has </a:t>
            </a:r>
            <a:r>
              <a:rPr lang="en-US" sz="4000" b="1" u="sng" dirty="0" smtClean="0">
                <a:solidFill>
                  <a:srgbClr val="A79563"/>
                </a:solidFill>
              </a:rPr>
              <a:t>domestic and EU 2030 targets </a:t>
            </a:r>
            <a:r>
              <a:rPr lang="en-US" sz="4000" dirty="0" smtClean="0"/>
              <a:t>in relation to greenhouse gas emission reductions:</a:t>
            </a:r>
          </a:p>
          <a:p>
            <a:endParaRPr lang="en-US" sz="4000" dirty="0"/>
          </a:p>
          <a:p>
            <a:pPr marL="571500" indent="-571500">
              <a:buFont typeface="Arial" panose="020B0604020202020204" pitchFamily="34" charset="0"/>
              <a:buChar char="•"/>
            </a:pPr>
            <a:r>
              <a:rPr lang="en-IE" sz="4000" dirty="0"/>
              <a:t>The Government has set an </a:t>
            </a:r>
            <a:r>
              <a:rPr lang="en-IE" sz="4000" dirty="0" smtClean="0"/>
              <a:t>ambitious legally binding </a:t>
            </a:r>
            <a:r>
              <a:rPr lang="en-IE" sz="4000" dirty="0"/>
              <a:t>target of a </a:t>
            </a:r>
            <a:r>
              <a:rPr lang="en-IE" sz="4000" u="sng" dirty="0"/>
              <a:t>51% reduction</a:t>
            </a:r>
            <a:r>
              <a:rPr lang="en-IE" sz="4000" dirty="0"/>
              <a:t> in total greenhouse gas emissions by </a:t>
            </a:r>
            <a:r>
              <a:rPr lang="en-IE" sz="4000" dirty="0" smtClean="0"/>
              <a:t>2030</a:t>
            </a:r>
            <a:r>
              <a:rPr lang="en-IE" sz="4000" dirty="0"/>
              <a:t> </a:t>
            </a:r>
            <a:r>
              <a:rPr lang="en-IE" sz="4000" dirty="0" smtClean="0"/>
              <a:t>and net zero greenhouse gas emissions by 2050.</a:t>
            </a:r>
          </a:p>
          <a:p>
            <a:pPr marL="571500" indent="-571500">
              <a:buFont typeface="Arial" panose="020B0604020202020204" pitchFamily="34" charset="0"/>
              <a:buChar char="•"/>
            </a:pPr>
            <a:endParaRPr lang="en-IE" sz="4000" dirty="0"/>
          </a:p>
          <a:p>
            <a:pPr marL="571500" indent="-571500">
              <a:buFont typeface="Arial" panose="020B0604020202020204" pitchFamily="34" charset="0"/>
              <a:buChar char="•"/>
            </a:pPr>
            <a:r>
              <a:rPr lang="en-IE" sz="4000" dirty="0" smtClean="0"/>
              <a:t>EU target currently a </a:t>
            </a:r>
            <a:r>
              <a:rPr lang="en-IE" sz="4000" u="sng" dirty="0" smtClean="0"/>
              <a:t>30% reduction </a:t>
            </a:r>
            <a:r>
              <a:rPr lang="en-IE" sz="4000" dirty="0" smtClean="0"/>
              <a:t>in national emissions (relative to 2005)</a:t>
            </a:r>
            <a:r>
              <a:rPr lang="en-IE" sz="4000" dirty="0"/>
              <a:t> </a:t>
            </a:r>
            <a:r>
              <a:rPr lang="en-IE" sz="4000" dirty="0" smtClean="0"/>
              <a:t>by 2030. Proposal to increase to 42%.</a:t>
            </a:r>
          </a:p>
          <a:p>
            <a:endParaRPr lang="en-IE" sz="4000" dirty="0"/>
          </a:p>
          <a:p>
            <a:r>
              <a:rPr lang="en-IE" sz="4000" b="1" dirty="0" smtClean="0"/>
              <a:t>Not like for like targets: </a:t>
            </a:r>
          </a:p>
          <a:p>
            <a:pPr marL="571500" indent="-571500">
              <a:buFont typeface="Wingdings" panose="05000000000000000000" pitchFamily="2" charset="2"/>
              <a:buChar char="ü"/>
            </a:pPr>
            <a:r>
              <a:rPr lang="en-IE" sz="4000" dirty="0" smtClean="0"/>
              <a:t>Domestic target is economy wide </a:t>
            </a:r>
          </a:p>
          <a:p>
            <a:pPr marL="571500" indent="-571500">
              <a:buFont typeface="Wingdings" panose="05000000000000000000" pitchFamily="2" charset="2"/>
              <a:buChar char="ü"/>
            </a:pPr>
            <a:r>
              <a:rPr lang="en-IE" sz="4000" dirty="0" smtClean="0"/>
              <a:t>EU target covers emissions in the non-traded sectors (non-ETS) i.e. agriculture, transport, buildings for the most part. </a:t>
            </a:r>
          </a:p>
        </p:txBody>
      </p:sp>
      <p:sp>
        <p:nvSpPr>
          <p:cNvPr id="2" name="Title 1"/>
          <p:cNvSpPr>
            <a:spLocks noGrp="1"/>
          </p:cNvSpPr>
          <p:nvPr>
            <p:ph type="title" idx="4294967295"/>
          </p:nvPr>
        </p:nvSpPr>
        <p:spPr>
          <a:xfrm>
            <a:off x="1441452" y="982663"/>
            <a:ext cx="19770224" cy="1466623"/>
          </a:xfrm>
        </p:spPr>
        <p:txBody>
          <a:bodyPr>
            <a:noAutofit/>
          </a:bodyPr>
          <a:lstStyle/>
          <a:p>
            <a:r>
              <a:rPr lang="en-IE" sz="8800" dirty="0" smtClean="0">
                <a:solidFill>
                  <a:srgbClr val="A79563"/>
                </a:solidFill>
              </a:rPr>
              <a:t>Ireland’s Climate Action Targets</a:t>
            </a:r>
            <a:endParaRPr lang="en-IE" sz="8800" dirty="0">
              <a:solidFill>
                <a:srgbClr val="A79563"/>
              </a:solidFill>
            </a:endParaRPr>
          </a:p>
        </p:txBody>
      </p:sp>
    </p:spTree>
    <p:extLst>
      <p:ext uri="{BB962C8B-B14F-4D97-AF65-F5344CB8AC3E}">
        <p14:creationId xmlns:p14="http://schemas.microsoft.com/office/powerpoint/2010/main" val="293724108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1452" y="3200400"/>
            <a:ext cx="10057128" cy="8846819"/>
          </a:xfrm>
        </p:spPr>
        <p:txBody>
          <a:bodyPr>
            <a:normAutofit fontScale="25000" lnSpcReduction="20000"/>
          </a:bodyPr>
          <a:lstStyle/>
          <a:p>
            <a:r>
              <a:rPr lang="en-US" sz="12800" dirty="0" smtClean="0"/>
              <a:t>In 2019 </a:t>
            </a:r>
            <a:r>
              <a:rPr lang="en-IE" sz="12800" dirty="0" smtClean="0"/>
              <a:t>Ireland’s total national greenhouse gas emissions were estimated to be </a:t>
            </a:r>
            <a:r>
              <a:rPr lang="en-IE" sz="12800" b="1" u="sng" dirty="0" smtClean="0"/>
              <a:t>59.78 million tonnes </a:t>
            </a:r>
            <a:r>
              <a:rPr lang="en-IE" sz="12800" dirty="0" smtClean="0"/>
              <a:t>of carbon dioxide equivalent (Mt CO2 </a:t>
            </a:r>
            <a:r>
              <a:rPr lang="en-IE" sz="12800" dirty="0" err="1" smtClean="0"/>
              <a:t>eq</a:t>
            </a:r>
            <a:r>
              <a:rPr lang="en-IE" sz="12800" dirty="0" smtClean="0"/>
              <a:t>). Emissions decline of 4.4%.</a:t>
            </a:r>
            <a:r>
              <a:rPr lang="en-US" sz="12800" dirty="0"/>
              <a:t> </a:t>
            </a:r>
            <a:endParaRPr lang="en-US" sz="12800" dirty="0" smtClean="0"/>
          </a:p>
          <a:p>
            <a:pPr marL="1143000" indent="-1143000">
              <a:buFont typeface="Arial" panose="020B0604020202020204" pitchFamily="34" charset="0"/>
              <a:buChar char="•"/>
            </a:pPr>
            <a:endParaRPr lang="en-US" sz="11200" dirty="0"/>
          </a:p>
          <a:p>
            <a:pPr marL="1143000" indent="-1143000">
              <a:buFont typeface="Arial" panose="020B0604020202020204" pitchFamily="34" charset="0"/>
              <a:buChar char="•"/>
            </a:pPr>
            <a:r>
              <a:rPr lang="en-IE" sz="12800" dirty="0">
                <a:ea typeface="Helvetica Neue"/>
                <a:cs typeface="Helvetica Neue"/>
                <a:sym typeface="Helvetica Neue"/>
              </a:rPr>
              <a:t>Over 2005 – 2018, more the 60% of the reduction in greenhouse gas emissions achieved has been attributable to the “energy industries” sector.</a:t>
            </a:r>
          </a:p>
          <a:p>
            <a:r>
              <a:rPr lang="en-IE" sz="12800" dirty="0">
                <a:ea typeface="Helvetica Neue"/>
              </a:rPr>
              <a:t> </a:t>
            </a:r>
          </a:p>
          <a:p>
            <a:pPr marL="1143000" indent="-1143000">
              <a:buFont typeface="Arial" panose="020B0604020202020204" pitchFamily="34" charset="0"/>
              <a:buChar char="•"/>
            </a:pPr>
            <a:r>
              <a:rPr lang="en-IE" sz="12800" dirty="0" smtClean="0"/>
              <a:t>In </a:t>
            </a:r>
            <a:r>
              <a:rPr lang="en-IE" sz="12800" dirty="0"/>
              <a:t>2019, emissions from electricity generation have decreased by 11% for the second year in a row, due to large decreases in the use of coal and peat in Ireland’s power plants. </a:t>
            </a:r>
            <a:endParaRPr lang="en-IE" sz="12800" dirty="0" smtClean="0"/>
          </a:p>
          <a:p>
            <a:pPr marL="1143000" indent="-1143000">
              <a:buFont typeface="Arial" panose="020B0604020202020204" pitchFamily="34" charset="0"/>
              <a:buChar char="•"/>
            </a:pPr>
            <a:endParaRPr lang="en-IE" sz="11200" dirty="0">
              <a:ea typeface="Helvetica Neue"/>
              <a:cs typeface="Helvetica Neue"/>
              <a:sym typeface="Helvetica Neue"/>
            </a:endParaRPr>
          </a:p>
          <a:p>
            <a:pPr marL="1143000" indent="-1143000">
              <a:buFont typeface="Arial" panose="020B0604020202020204" pitchFamily="34" charset="0"/>
              <a:buChar char="•"/>
            </a:pPr>
            <a:r>
              <a:rPr lang="en-US" sz="12800" dirty="0" smtClean="0"/>
              <a:t>Provisional </a:t>
            </a:r>
            <a:r>
              <a:rPr lang="en-US" sz="12800" dirty="0"/>
              <a:t>estimates for 2020 suggesting a further decline of </a:t>
            </a:r>
            <a:r>
              <a:rPr lang="en-US" sz="12800" i="1" u="sng" dirty="0"/>
              <a:t>5.9%</a:t>
            </a:r>
            <a:r>
              <a:rPr lang="en-US" sz="12800" dirty="0"/>
              <a:t>. </a:t>
            </a:r>
            <a:r>
              <a:rPr lang="en-IE" sz="12800" dirty="0" smtClean="0">
                <a:latin typeface="Helvetica Neue"/>
                <a:sym typeface="Helvetica Neue"/>
              </a:rPr>
              <a:t>However, unlikely </a:t>
            </a:r>
            <a:r>
              <a:rPr lang="en-IE" sz="12800" dirty="0">
                <a:latin typeface="Helvetica Neue"/>
                <a:sym typeface="Helvetica Neue"/>
              </a:rPr>
              <a:t>to result in us reaching 2020 targets. </a:t>
            </a:r>
            <a:endParaRPr lang="en-IE" sz="12800" dirty="0" smtClean="0">
              <a:latin typeface="Helvetica Neue"/>
              <a:sym typeface="Helvetica Neue"/>
            </a:endParaRPr>
          </a:p>
          <a:p>
            <a:pPr marL="1143000" indent="-1143000">
              <a:buFont typeface="Arial" panose="020B0604020202020204" pitchFamily="34" charset="0"/>
              <a:buChar char="•"/>
            </a:pPr>
            <a:endParaRPr lang="en-IE" sz="12800" dirty="0">
              <a:latin typeface="Helvetica Neue"/>
              <a:sym typeface="Helvetica Neue"/>
            </a:endParaRPr>
          </a:p>
          <a:p>
            <a:endParaRPr lang="en-IE" sz="12800" dirty="0" smtClean="0"/>
          </a:p>
          <a:p>
            <a:endParaRPr lang="en-US" sz="9600" dirty="0"/>
          </a:p>
          <a:p>
            <a:endParaRPr lang="en-IE" sz="9600" dirty="0" smtClean="0"/>
          </a:p>
          <a:p>
            <a:endParaRPr lang="en-IE" sz="9600" dirty="0"/>
          </a:p>
          <a:p>
            <a:endParaRPr lang="en-US" sz="9600" dirty="0"/>
          </a:p>
        </p:txBody>
      </p:sp>
      <p:sp>
        <p:nvSpPr>
          <p:cNvPr id="2" name="Title 1"/>
          <p:cNvSpPr>
            <a:spLocks noGrp="1"/>
          </p:cNvSpPr>
          <p:nvPr>
            <p:ph type="title" idx="4294967295"/>
          </p:nvPr>
        </p:nvSpPr>
        <p:spPr>
          <a:xfrm>
            <a:off x="1441452" y="982663"/>
            <a:ext cx="20435568" cy="1466623"/>
          </a:xfrm>
        </p:spPr>
        <p:txBody>
          <a:bodyPr>
            <a:noAutofit/>
          </a:bodyPr>
          <a:lstStyle/>
          <a:p>
            <a:r>
              <a:rPr lang="en-IE" sz="5000" dirty="0" smtClean="0">
                <a:solidFill>
                  <a:srgbClr val="A79563"/>
                </a:solidFill>
              </a:rPr>
              <a:t>Sources of Irish Greenhouse Gas Emissions and Progress on Reducing Emissions</a:t>
            </a:r>
            <a:endParaRPr lang="en-IE" sz="5000" dirty="0">
              <a:solidFill>
                <a:srgbClr val="A79563"/>
              </a:solidFill>
            </a:endParaRPr>
          </a:p>
        </p:txBody>
      </p:sp>
      <p:graphicFrame>
        <p:nvGraphicFramePr>
          <p:cNvPr id="4" name="Chart 3">
            <a:extLst>
              <a:ext uri="{FF2B5EF4-FFF2-40B4-BE49-F238E27FC236}">
                <a16:creationId xmlns:a16="http://schemas.microsoft.com/office/drawing/2014/main" id="{5FA2D524-3062-4159-9594-59E5EA5D3625}"/>
              </a:ext>
            </a:extLst>
          </p:cNvPr>
          <p:cNvGraphicFramePr>
            <a:graphicFrameLocks/>
          </p:cNvGraphicFramePr>
          <p:nvPr>
            <p:extLst>
              <p:ext uri="{D42A27DB-BD31-4B8C-83A1-F6EECF244321}">
                <p14:modId xmlns:p14="http://schemas.microsoft.com/office/powerpoint/2010/main" val="343362129"/>
              </p:ext>
            </p:extLst>
          </p:nvPr>
        </p:nvGraphicFramePr>
        <p:xfrm>
          <a:off x="11109961" y="3910604"/>
          <a:ext cx="14744700" cy="95310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571951" y="2931882"/>
            <a:ext cx="5812049"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b="1" i="1" dirty="0">
                <a:solidFill>
                  <a:srgbClr val="A79563"/>
                </a:solidFill>
              </a:rPr>
              <a:t>Still 4</a:t>
            </a:r>
            <a:r>
              <a:rPr lang="en-US" sz="3200" b="1" i="1" baseline="30000" dirty="0">
                <a:solidFill>
                  <a:srgbClr val="A79563"/>
                </a:solidFill>
              </a:rPr>
              <a:t>th</a:t>
            </a:r>
            <a:r>
              <a:rPr lang="en-US" sz="3200" b="1" i="1" dirty="0">
                <a:solidFill>
                  <a:srgbClr val="A79563"/>
                </a:solidFill>
              </a:rPr>
              <a:t> highest per capita emissions in the EU.</a:t>
            </a:r>
          </a:p>
        </p:txBody>
      </p:sp>
    </p:spTree>
    <p:extLst>
      <p:ext uri="{BB962C8B-B14F-4D97-AF65-F5344CB8AC3E}">
        <p14:creationId xmlns:p14="http://schemas.microsoft.com/office/powerpoint/2010/main" val="414387006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0888"/>
            <a:ext cx="20901025" cy="2547937"/>
          </a:xfrm>
        </p:spPr>
        <p:txBody>
          <a:bodyPr>
            <a:noAutofit/>
          </a:bodyPr>
          <a:lstStyle/>
          <a:p>
            <a:r>
              <a:rPr lang="en-IE" sz="9600" dirty="0"/>
              <a:t>	Progress on Ireland’s 2020 targets</a:t>
            </a:r>
          </a:p>
        </p:txBody>
      </p:sp>
      <p:sp>
        <p:nvSpPr>
          <p:cNvPr id="5" name="TextBox 4"/>
          <p:cNvSpPr txBox="1"/>
          <p:nvPr/>
        </p:nvSpPr>
        <p:spPr>
          <a:xfrm>
            <a:off x="17223377" y="3951967"/>
            <a:ext cx="6321500"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600" dirty="0">
                <a:solidFill>
                  <a:srgbClr val="A39161"/>
                </a:solidFill>
                <a:latin typeface="+mn-lt"/>
                <a:ea typeface="Calibri Light" charset="0"/>
                <a:cs typeface="Calibri Light" charset="0"/>
              </a:rPr>
              <a:t>Ireland has been exceeding our EU annual greenhouse gas emissions limits since 2016. </a:t>
            </a:r>
            <a:endParaRPr lang="en-IE" sz="6600" dirty="0">
              <a:solidFill>
                <a:srgbClr val="A39161"/>
              </a:solidFill>
              <a:latin typeface="+mn-lt"/>
              <a:ea typeface="Calibri Light" charset="0"/>
              <a:cs typeface="Calibri Light" charset="0"/>
            </a:endParaRPr>
          </a:p>
        </p:txBody>
      </p:sp>
      <p:graphicFrame>
        <p:nvGraphicFramePr>
          <p:cNvPr id="7" name="Chart 6"/>
          <p:cNvGraphicFramePr>
            <a:graphicFrameLocks/>
          </p:cNvGraphicFramePr>
          <p:nvPr>
            <p:extLst>
              <p:ext uri="{D42A27DB-BD31-4B8C-83A1-F6EECF244321}">
                <p14:modId xmlns:p14="http://schemas.microsoft.com/office/powerpoint/2010/main" val="1651299663"/>
              </p:ext>
            </p:extLst>
          </p:nvPr>
        </p:nvGraphicFramePr>
        <p:xfrm>
          <a:off x="1320800" y="3298825"/>
          <a:ext cx="13157200" cy="8486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24458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B07-3390-4ED8-B44C-D7D0C4766881}"/>
              </a:ext>
            </a:extLst>
          </p:cNvPr>
          <p:cNvSpPr>
            <a:spLocks noGrp="1"/>
          </p:cNvSpPr>
          <p:nvPr>
            <p:ph type="title" idx="4294967295"/>
          </p:nvPr>
        </p:nvSpPr>
        <p:spPr>
          <a:xfrm>
            <a:off x="0" y="946150"/>
            <a:ext cx="21031200" cy="2286000"/>
          </a:xfrm>
        </p:spPr>
        <p:txBody>
          <a:bodyPr>
            <a:normAutofit fontScale="90000"/>
          </a:bodyPr>
          <a:lstStyle/>
          <a:p>
            <a:r>
              <a:rPr lang="en-IE" dirty="0"/>
              <a:t>	Why has Progress Been So Poor?</a:t>
            </a:r>
            <a:br>
              <a:rPr lang="en-IE" dirty="0"/>
            </a:br>
            <a:endParaRPr lang="en-IE" dirty="0"/>
          </a:p>
        </p:txBody>
      </p:sp>
      <p:pic>
        <p:nvPicPr>
          <p:cNvPr id="7" name="Picture 6">
            <a:extLst>
              <a:ext uri="{FF2B5EF4-FFF2-40B4-BE49-F238E27FC236}">
                <a16:creationId xmlns:a16="http://schemas.microsoft.com/office/drawing/2014/main" id="{4058489C-EFAA-49DE-A0C2-4320F0AB04C9}"/>
              </a:ext>
            </a:extLst>
          </p:cNvPr>
          <p:cNvPicPr>
            <a:picLocks noChangeAspect="1"/>
          </p:cNvPicPr>
          <p:nvPr/>
        </p:nvPicPr>
        <p:blipFill>
          <a:blip r:embed="rId3"/>
          <a:stretch>
            <a:fillRect/>
          </a:stretch>
        </p:blipFill>
        <p:spPr>
          <a:xfrm>
            <a:off x="0" y="2560320"/>
            <a:ext cx="24384000" cy="10974070"/>
          </a:xfrm>
          <a:prstGeom prst="rect">
            <a:avLst/>
          </a:prstGeom>
        </p:spPr>
      </p:pic>
      <p:sp>
        <p:nvSpPr>
          <p:cNvPr id="9" name="Text Placeholder 3">
            <a:extLst>
              <a:ext uri="{FF2B5EF4-FFF2-40B4-BE49-F238E27FC236}">
                <a16:creationId xmlns:a16="http://schemas.microsoft.com/office/drawing/2014/main" id="{5E4F615B-D8A1-44AB-B871-FE91160505C8}"/>
              </a:ext>
            </a:extLst>
          </p:cNvPr>
          <p:cNvSpPr txBox="1">
            <a:spLocks/>
          </p:cNvSpPr>
          <p:nvPr/>
        </p:nvSpPr>
        <p:spPr>
          <a:xfrm>
            <a:off x="1157166" y="2705862"/>
            <a:ext cx="18716867" cy="1052576"/>
          </a:xfrm>
          <a:prstGeom prst="rect">
            <a:avLst/>
          </a:prstGeom>
        </p:spPr>
        <p:txBody>
          <a:bodyPr/>
          <a:lst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r>
              <a:rPr lang="en-IE" sz="4800" dirty="0">
                <a:solidFill>
                  <a:srgbClr val="A39161"/>
                </a:solidFill>
              </a:rPr>
              <a:t>Ireland has a uniquely challenging non-ETS emissions profile </a:t>
            </a:r>
          </a:p>
        </p:txBody>
      </p:sp>
    </p:spTree>
    <p:extLst>
      <p:ext uri="{BB962C8B-B14F-4D97-AF65-F5344CB8AC3E}">
        <p14:creationId xmlns:p14="http://schemas.microsoft.com/office/powerpoint/2010/main" val="271247501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FDB85D-6085-47E1-9444-447230ED1E32}"/>
              </a:ext>
            </a:extLst>
          </p:cNvPr>
          <p:cNvSpPr>
            <a:spLocks noGrp="1"/>
          </p:cNvSpPr>
          <p:nvPr>
            <p:ph type="body" idx="1"/>
          </p:nvPr>
        </p:nvSpPr>
        <p:spPr>
          <a:xfrm>
            <a:off x="508000" y="2557827"/>
            <a:ext cx="11747500" cy="8588199"/>
          </a:xfrm>
        </p:spPr>
        <p:txBody>
          <a:bodyPr>
            <a:normAutofit/>
          </a:bodyPr>
          <a:lstStyle/>
          <a:p>
            <a:pPr marL="857250" indent="-857250">
              <a:buFont typeface="Arial" panose="020B0604020202020204" pitchFamily="34" charset="0"/>
              <a:buChar char="•"/>
            </a:pPr>
            <a:r>
              <a:rPr lang="en-IE" sz="3200" dirty="0"/>
              <a:t>Emissions from the sector have increased by </a:t>
            </a:r>
            <a:r>
              <a:rPr lang="en-IE" sz="3200" dirty="0" smtClean="0"/>
              <a:t>9.5% </a:t>
            </a:r>
            <a:r>
              <a:rPr lang="en-IE" sz="3200" dirty="0"/>
              <a:t>since 1990 </a:t>
            </a:r>
          </a:p>
          <a:p>
            <a:pPr marL="857250" indent="-857250">
              <a:buFont typeface="Arial" panose="020B0604020202020204" pitchFamily="34" charset="0"/>
              <a:buChar char="•"/>
            </a:pPr>
            <a:endParaRPr lang="en-IE" sz="3200" dirty="0"/>
          </a:p>
          <a:p>
            <a:pPr marL="857250" indent="-857250">
              <a:buFont typeface="Arial" panose="020B0604020202020204" pitchFamily="34" charset="0"/>
              <a:buChar char="•"/>
            </a:pPr>
            <a:r>
              <a:rPr lang="en-IE" sz="3200" dirty="0" smtClean="0"/>
              <a:t>Attributable </a:t>
            </a:r>
            <a:r>
              <a:rPr lang="en-IE" sz="3200" dirty="0"/>
              <a:t>to cattle numbers and fertiliser usage </a:t>
            </a:r>
          </a:p>
          <a:p>
            <a:pPr marL="857250" indent="-857250">
              <a:buFont typeface="Arial" panose="020B0604020202020204" pitchFamily="34" charset="0"/>
              <a:buChar char="•"/>
            </a:pPr>
            <a:endParaRPr lang="en-IE" sz="3200" dirty="0"/>
          </a:p>
          <a:p>
            <a:pPr marL="857250" indent="-857250">
              <a:buFont typeface="Arial" panose="020B0604020202020204" pitchFamily="34" charset="0"/>
              <a:buChar char="•"/>
            </a:pPr>
            <a:r>
              <a:rPr lang="en-IE" sz="3200" dirty="0"/>
              <a:t>Structure of the sector is almost entirely herd based –so limited abatement potential</a:t>
            </a:r>
          </a:p>
          <a:p>
            <a:pPr marL="857250" indent="-857250">
              <a:buFont typeface="Arial" panose="020B0604020202020204" pitchFamily="34" charset="0"/>
              <a:buChar char="•"/>
            </a:pPr>
            <a:endParaRPr lang="en-IE" sz="3200" dirty="0"/>
          </a:p>
          <a:p>
            <a:pPr marL="857250" indent="-857250">
              <a:buFont typeface="Arial" panose="020B0604020202020204" pitchFamily="34" charset="0"/>
              <a:buChar char="•"/>
            </a:pPr>
            <a:r>
              <a:rPr lang="en-IE" sz="3200" dirty="0"/>
              <a:t>Nitrogen fertiliser use is projected to increase (absent intervention), as is output from the dairy sector </a:t>
            </a:r>
            <a:endParaRPr lang="en-IE" sz="3200" dirty="0" smtClean="0"/>
          </a:p>
          <a:p>
            <a:pPr marL="857250" indent="-857250">
              <a:buFont typeface="Arial" panose="020B0604020202020204" pitchFamily="34" charset="0"/>
              <a:buChar char="•"/>
            </a:pPr>
            <a:endParaRPr lang="en-IE" sz="3200" dirty="0"/>
          </a:p>
          <a:p>
            <a:pPr marL="857250" indent="-857250">
              <a:buFont typeface="Arial" panose="020B0604020202020204" pitchFamily="34" charset="0"/>
              <a:buChar char="•"/>
            </a:pPr>
            <a:r>
              <a:rPr lang="en-IE" sz="3200" dirty="0" smtClean="0"/>
              <a:t>Animal </a:t>
            </a:r>
            <a:r>
              <a:rPr lang="en-IE" sz="3200" dirty="0"/>
              <a:t>numbers in the beef sector </a:t>
            </a:r>
            <a:r>
              <a:rPr lang="en-IE" sz="3200" dirty="0" smtClean="0"/>
              <a:t>are slowly </a:t>
            </a:r>
            <a:r>
              <a:rPr lang="en-IE" sz="3200" dirty="0"/>
              <a:t>declining but as the dairy sector is more emissions intensive than the beef sector, </a:t>
            </a:r>
            <a:r>
              <a:rPr lang="en-IE" sz="3200" dirty="0" smtClean="0"/>
              <a:t>continuing increases </a:t>
            </a:r>
            <a:r>
              <a:rPr lang="en-IE" sz="3200" dirty="0"/>
              <a:t>in dairy production risk continuing increases in total emissions from the sector</a:t>
            </a:r>
            <a:r>
              <a:rPr lang="en-IE" sz="3200" dirty="0" smtClean="0"/>
              <a:t>.</a:t>
            </a:r>
          </a:p>
        </p:txBody>
      </p:sp>
      <p:sp>
        <p:nvSpPr>
          <p:cNvPr id="2" name="Title 1">
            <a:extLst>
              <a:ext uri="{FF2B5EF4-FFF2-40B4-BE49-F238E27FC236}">
                <a16:creationId xmlns:a16="http://schemas.microsoft.com/office/drawing/2014/main" id="{A0258C7E-4972-4533-A975-F833D8895D70}"/>
              </a:ext>
            </a:extLst>
          </p:cNvPr>
          <p:cNvSpPr>
            <a:spLocks noGrp="1"/>
          </p:cNvSpPr>
          <p:nvPr>
            <p:ph type="title" idx="4294967295"/>
          </p:nvPr>
        </p:nvSpPr>
        <p:spPr>
          <a:xfrm>
            <a:off x="508000" y="946150"/>
            <a:ext cx="19324638" cy="1918970"/>
          </a:xfrm>
        </p:spPr>
        <p:txBody>
          <a:bodyPr/>
          <a:lstStyle/>
          <a:p>
            <a:r>
              <a:rPr lang="en-IE" dirty="0">
                <a:solidFill>
                  <a:srgbClr val="A79563"/>
                </a:solidFill>
              </a:rPr>
              <a:t>Agriculture </a:t>
            </a:r>
          </a:p>
        </p:txBody>
      </p:sp>
      <p:sp>
        <p:nvSpPr>
          <p:cNvPr id="6" name="Title 1"/>
          <p:cNvSpPr txBox="1">
            <a:spLocks/>
          </p:cNvSpPr>
          <p:nvPr/>
        </p:nvSpPr>
        <p:spPr>
          <a:xfrm>
            <a:off x="13335000" y="982663"/>
            <a:ext cx="8410076" cy="1466623"/>
          </a:xfrm>
          <a:prstGeom prst="rect">
            <a:avLst/>
          </a:prstGeom>
        </p:spPr>
        <p:txBody>
          <a:bodyPr vert="horz" lIns="91440" tIns="45720" rIns="91440" bIns="45720" rtlCol="0" anchor="t">
            <a:noAutofit/>
          </a:bodyPr>
          <a:lst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a:lstStyle>
          <a:p>
            <a:r>
              <a:rPr lang="en-IE" dirty="0" smtClean="0">
                <a:solidFill>
                  <a:srgbClr val="A79563"/>
                </a:solidFill>
              </a:rPr>
              <a:t>Transport</a:t>
            </a:r>
            <a:endParaRPr lang="en-IE" dirty="0">
              <a:solidFill>
                <a:srgbClr val="A79563"/>
              </a:solidFill>
            </a:endParaRPr>
          </a:p>
        </p:txBody>
      </p:sp>
      <p:sp>
        <p:nvSpPr>
          <p:cNvPr id="7" name="Text Placeholder 2"/>
          <p:cNvSpPr txBox="1">
            <a:spLocks/>
          </p:cNvSpPr>
          <p:nvPr/>
        </p:nvSpPr>
        <p:spPr>
          <a:xfrm>
            <a:off x="12801601" y="2557827"/>
            <a:ext cx="8775700" cy="6408032"/>
          </a:xfrm>
          <a:prstGeom prst="rect">
            <a:avLst/>
          </a:prstGeom>
        </p:spPr>
        <p:txBody>
          <a:bodyPr vert="horz" lIns="91440" tIns="45720" rIns="91440" bIns="45720" numCol="1" spcCol="1039079" rtlCol="0">
            <a:noAutofit/>
          </a:bodyPr>
          <a:lstStyle>
            <a:lvl1pPr marL="0" marR="0" indent="0" algn="l" defTabSz="825500" eaLnBrk="1" fontAlgn="auto" latinLnBrk="0" hangingPunct="1">
              <a:lnSpc>
                <a:spcPct val="110000"/>
              </a:lnSpc>
              <a:spcBef>
                <a:spcPts val="0"/>
              </a:spcBef>
              <a:spcAft>
                <a:spcPts val="0"/>
              </a:spcAft>
              <a:buClrTx/>
              <a:buSzTx/>
              <a:buFontTx/>
              <a:buNone/>
              <a:tabLst/>
              <a:defRPr sz="18000" b="0" i="0" u="none" strike="noStrike" cap="none" spc="-85" baseline="0">
                <a:ln>
                  <a:noFill/>
                </a:ln>
                <a:solidFill>
                  <a:srgbClr val="004D44"/>
                </a:solidFill>
                <a:uFillTx/>
                <a:latin typeface="+mn-lt"/>
                <a:ea typeface="Calibri" charset="0"/>
                <a:cs typeface="Calibri" charset="0"/>
                <a:sym typeface="Open Sans"/>
              </a:defRPr>
            </a:lvl1pPr>
            <a:lvl2pPr marL="0" marR="0" indent="0" algn="l" defTabSz="825500" eaLnBrk="1" fontAlgn="auto" latinLnBrk="0" hangingPunct="1">
              <a:lnSpc>
                <a:spcPct val="110000"/>
              </a:lnSpc>
              <a:spcBef>
                <a:spcPts val="0"/>
              </a:spcBef>
              <a:spcAft>
                <a:spcPts val="0"/>
              </a:spcAft>
              <a:buClr>
                <a:schemeClr val="accent2">
                  <a:lumMod val="50000"/>
                </a:schemeClr>
              </a:buClr>
              <a:buSzTx/>
              <a:buFont typeface="Arial" charset="0"/>
              <a:buNone/>
              <a:tabLst/>
              <a:defRPr sz="4400" b="0" i="0" u="none" strike="noStrike" cap="none" spc="-85" baseline="0">
                <a:ln>
                  <a:noFill/>
                </a:ln>
                <a:solidFill>
                  <a:srgbClr val="5E5E5E"/>
                </a:solidFill>
                <a:uFillTx/>
                <a:latin typeface="+mn-lt"/>
                <a:ea typeface="Calibri Light" charset="0"/>
                <a:cs typeface="Calibri Light" charset="0"/>
                <a:sym typeface="Open Sans"/>
              </a:defRPr>
            </a:lvl2pPr>
            <a:lvl3pPr marL="1219200" marR="0" indent="-609600" algn="l" defTabSz="825500" eaLnBrk="1" fontAlgn="auto" latinLnBrk="0" hangingPunct="1">
              <a:lnSpc>
                <a:spcPct val="110000"/>
              </a:lnSpc>
              <a:spcBef>
                <a:spcPts val="0"/>
              </a:spcBef>
              <a:spcAft>
                <a:spcPts val="0"/>
              </a:spcAft>
              <a:buClr>
                <a:schemeClr val="accent4">
                  <a:hueOff val="-1081314"/>
                  <a:satOff val="4338"/>
                  <a:lumOff val="-8931"/>
                </a:schemeClr>
              </a:buClr>
              <a:buSzPct val="100000"/>
              <a:buFont typeface=".AppleSystemUIFont" charset="-120"/>
              <a:buChar char="—"/>
              <a:tabLst/>
              <a:defRPr sz="4400" b="0" i="1" u="none" strike="noStrike" cap="none" spc="-150" baseline="0">
                <a:ln>
                  <a:noFill/>
                </a:ln>
                <a:solidFill>
                  <a:srgbClr val="5E5E5E"/>
                </a:solidFill>
                <a:uFillTx/>
                <a:latin typeface="+mn-lt"/>
                <a:ea typeface="Calibri Light" charset="0"/>
                <a:cs typeface="Calibri Light" charset="0"/>
                <a:sym typeface="Open Sans"/>
              </a:defRPr>
            </a:lvl3pPr>
            <a:lvl4pPr marL="1828800" marR="0" indent="-609600" algn="l" defTabSz="825500" eaLnBrk="1" fontAlgn="auto" latinLnBrk="0" hangingPunct="1">
              <a:lnSpc>
                <a:spcPct val="110000"/>
              </a:lnSpc>
              <a:spcBef>
                <a:spcPts val="0"/>
              </a:spcBef>
              <a:spcAft>
                <a:spcPts val="0"/>
              </a:spcAft>
              <a:buClr>
                <a:srgbClr val="83BE41"/>
              </a:buClr>
              <a:buSzPct val="100000"/>
              <a:buFont typeface=".AppleSystemUIFont" charset="-120"/>
              <a:buChar char="—"/>
              <a:tabLst/>
              <a:defRPr sz="4400" b="0" i="0" u="none" strike="noStrike" cap="none" spc="-150" baseline="0">
                <a:ln>
                  <a:noFill/>
                </a:ln>
                <a:solidFill>
                  <a:srgbClr val="5E5E5E"/>
                </a:solidFill>
                <a:uFillTx/>
                <a:latin typeface="+mn-lt"/>
                <a:ea typeface="Calibri Light" charset="0"/>
                <a:cs typeface="Calibri Light" charset="0"/>
                <a:sym typeface="Open Sans"/>
              </a:defRPr>
            </a:lvl4pPr>
            <a:lvl5pPr marL="2413000" marR="0" indent="-609600" algn="l" defTabSz="825500" eaLnBrk="1" fontAlgn="auto" latinLnBrk="0" hangingPunct="1">
              <a:lnSpc>
                <a:spcPct val="110000"/>
              </a:lnSpc>
              <a:spcBef>
                <a:spcPts val="0"/>
              </a:spcBef>
              <a:spcAft>
                <a:spcPts val="0"/>
              </a:spcAft>
              <a:buClr>
                <a:srgbClr val="929292"/>
              </a:buClr>
              <a:buSzPct val="100000"/>
              <a:buFont typeface=".AppleSystemUIFont" charset="-120"/>
              <a:buChar char="–"/>
              <a:tabLst/>
              <a:defRPr sz="4400" b="0" i="1" u="none" strike="noStrike" cap="none" spc="-150" baseline="0">
                <a:ln>
                  <a:noFill/>
                </a:ln>
                <a:solidFill>
                  <a:srgbClr val="5E5E5E"/>
                </a:solidFill>
                <a:uFillTx/>
                <a:latin typeface="+mn-lt"/>
                <a:ea typeface="Calibri Light" charset="0"/>
                <a:cs typeface="Calibri Light" charset="0"/>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pPr marL="571500" indent="-571500">
              <a:buFont typeface="Arial" panose="020B0604020202020204" pitchFamily="34" charset="0"/>
              <a:buChar char="•"/>
            </a:pPr>
            <a:r>
              <a:rPr lang="en-IE" sz="3600" dirty="0"/>
              <a:t>The transport sector has seen the largest growth in emissions since 1990, with emissions increasing by 137% to 2019</a:t>
            </a:r>
            <a:r>
              <a:rPr lang="en-IE" sz="3600" dirty="0" smtClean="0"/>
              <a:t>.</a:t>
            </a:r>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r>
              <a:rPr lang="en-IE" sz="3600" dirty="0" smtClean="0"/>
              <a:t>95% of emissions in the transport sector are attributable to road transport. </a:t>
            </a:r>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r>
              <a:rPr lang="en-IE" sz="3600" dirty="0" smtClean="0"/>
              <a:t>Oil is the dominant energy source in the transport sector, comprising 99% of final energy use in the sector.</a:t>
            </a:r>
          </a:p>
        </p:txBody>
      </p:sp>
      <p:sp>
        <p:nvSpPr>
          <p:cNvPr id="8" name="Title 1"/>
          <p:cNvSpPr txBox="1">
            <a:spLocks/>
          </p:cNvSpPr>
          <p:nvPr/>
        </p:nvSpPr>
        <p:spPr>
          <a:xfrm>
            <a:off x="1096171" y="10838733"/>
            <a:ext cx="7884543" cy="2060838"/>
          </a:xfrm>
          <a:prstGeom prst="rect">
            <a:avLst/>
          </a:prstGeom>
        </p:spPr>
        <p:txBody>
          <a:bodyPr vert="horz" lIns="91440" tIns="45720" rIns="91440" bIns="45720" rtlCol="0" anchor="t">
            <a:noAutofit/>
          </a:bodyPr>
          <a:lst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a:lstStyle>
          <a:p>
            <a:r>
              <a:rPr lang="en-IE" sz="3600" dirty="0" smtClean="0">
                <a:solidFill>
                  <a:srgbClr val="A79563"/>
                </a:solidFill>
                <a:latin typeface="Arial" panose="020B0604020202020204" pitchFamily="34" charset="0"/>
              </a:rPr>
              <a:t>Built Environment (Homes, Public &amp; Commercial Buildings)</a:t>
            </a:r>
            <a:endParaRPr lang="en-IE" sz="3600" dirty="0">
              <a:solidFill>
                <a:srgbClr val="A79563"/>
              </a:solidFill>
              <a:latin typeface="Arial" panose="020B0604020202020204" pitchFamily="34" charset="0"/>
            </a:endParaRPr>
          </a:p>
        </p:txBody>
      </p:sp>
      <p:sp>
        <p:nvSpPr>
          <p:cNvPr id="9" name="Text Placeholder 2"/>
          <p:cNvSpPr txBox="1">
            <a:spLocks/>
          </p:cNvSpPr>
          <p:nvPr/>
        </p:nvSpPr>
        <p:spPr>
          <a:xfrm>
            <a:off x="8980714" y="10838733"/>
            <a:ext cx="14499772" cy="2449284"/>
          </a:xfrm>
          <a:prstGeom prst="rect">
            <a:avLst/>
          </a:prstGeom>
        </p:spPr>
        <p:txBody>
          <a:bodyPr vert="horz" lIns="91440" tIns="45720" rIns="91440" bIns="45720" numCol="1" spcCol="1039079" rtlCol="0">
            <a:noAutofit/>
          </a:bodyPr>
          <a:lstStyle>
            <a:lvl1pPr marL="0" marR="0" indent="0" algn="l" defTabSz="825500" eaLnBrk="1" fontAlgn="auto" latinLnBrk="0" hangingPunct="1">
              <a:lnSpc>
                <a:spcPct val="110000"/>
              </a:lnSpc>
              <a:spcBef>
                <a:spcPts val="0"/>
              </a:spcBef>
              <a:spcAft>
                <a:spcPts val="0"/>
              </a:spcAft>
              <a:buClrTx/>
              <a:buSzTx/>
              <a:buFontTx/>
              <a:buNone/>
              <a:tabLst/>
              <a:defRPr sz="18000" b="0" i="0" u="none" strike="noStrike" cap="none" spc="-85" baseline="0">
                <a:ln>
                  <a:noFill/>
                </a:ln>
                <a:solidFill>
                  <a:srgbClr val="004D44"/>
                </a:solidFill>
                <a:uFillTx/>
                <a:latin typeface="+mn-lt"/>
                <a:ea typeface="Calibri" charset="0"/>
                <a:cs typeface="Calibri" charset="0"/>
                <a:sym typeface="Open Sans"/>
              </a:defRPr>
            </a:lvl1pPr>
            <a:lvl2pPr marL="0" marR="0" indent="0" algn="l" defTabSz="825500" eaLnBrk="1" fontAlgn="auto" latinLnBrk="0" hangingPunct="1">
              <a:lnSpc>
                <a:spcPct val="110000"/>
              </a:lnSpc>
              <a:spcBef>
                <a:spcPts val="0"/>
              </a:spcBef>
              <a:spcAft>
                <a:spcPts val="0"/>
              </a:spcAft>
              <a:buClr>
                <a:schemeClr val="accent2">
                  <a:lumMod val="50000"/>
                </a:schemeClr>
              </a:buClr>
              <a:buSzTx/>
              <a:buFont typeface="Arial" charset="0"/>
              <a:buNone/>
              <a:tabLst/>
              <a:defRPr sz="4400" b="0" i="0" u="none" strike="noStrike" cap="none" spc="-85" baseline="0">
                <a:ln>
                  <a:noFill/>
                </a:ln>
                <a:solidFill>
                  <a:srgbClr val="5E5E5E"/>
                </a:solidFill>
                <a:uFillTx/>
                <a:latin typeface="+mn-lt"/>
                <a:ea typeface="Calibri Light" charset="0"/>
                <a:cs typeface="Calibri Light" charset="0"/>
                <a:sym typeface="Open Sans"/>
              </a:defRPr>
            </a:lvl2pPr>
            <a:lvl3pPr marL="1219200" marR="0" indent="-609600" algn="l" defTabSz="825500" eaLnBrk="1" fontAlgn="auto" latinLnBrk="0" hangingPunct="1">
              <a:lnSpc>
                <a:spcPct val="110000"/>
              </a:lnSpc>
              <a:spcBef>
                <a:spcPts val="0"/>
              </a:spcBef>
              <a:spcAft>
                <a:spcPts val="0"/>
              </a:spcAft>
              <a:buClr>
                <a:schemeClr val="accent4">
                  <a:hueOff val="-1081314"/>
                  <a:satOff val="4338"/>
                  <a:lumOff val="-8931"/>
                </a:schemeClr>
              </a:buClr>
              <a:buSzPct val="100000"/>
              <a:buFont typeface=".AppleSystemUIFont" charset="-120"/>
              <a:buChar char="—"/>
              <a:tabLst/>
              <a:defRPr sz="4400" b="0" i="1" u="none" strike="noStrike" cap="none" spc="-150" baseline="0">
                <a:ln>
                  <a:noFill/>
                </a:ln>
                <a:solidFill>
                  <a:srgbClr val="5E5E5E"/>
                </a:solidFill>
                <a:uFillTx/>
                <a:latin typeface="+mn-lt"/>
                <a:ea typeface="Calibri Light" charset="0"/>
                <a:cs typeface="Calibri Light" charset="0"/>
                <a:sym typeface="Open Sans"/>
              </a:defRPr>
            </a:lvl3pPr>
            <a:lvl4pPr marL="1828800" marR="0" indent="-609600" algn="l" defTabSz="825500" eaLnBrk="1" fontAlgn="auto" latinLnBrk="0" hangingPunct="1">
              <a:lnSpc>
                <a:spcPct val="110000"/>
              </a:lnSpc>
              <a:spcBef>
                <a:spcPts val="0"/>
              </a:spcBef>
              <a:spcAft>
                <a:spcPts val="0"/>
              </a:spcAft>
              <a:buClr>
                <a:srgbClr val="83BE41"/>
              </a:buClr>
              <a:buSzPct val="100000"/>
              <a:buFont typeface=".AppleSystemUIFont" charset="-120"/>
              <a:buChar char="—"/>
              <a:tabLst/>
              <a:defRPr sz="4400" b="0" i="0" u="none" strike="noStrike" cap="none" spc="-150" baseline="0">
                <a:ln>
                  <a:noFill/>
                </a:ln>
                <a:solidFill>
                  <a:srgbClr val="5E5E5E"/>
                </a:solidFill>
                <a:uFillTx/>
                <a:latin typeface="+mn-lt"/>
                <a:ea typeface="Calibri Light" charset="0"/>
                <a:cs typeface="Calibri Light" charset="0"/>
                <a:sym typeface="Open Sans"/>
              </a:defRPr>
            </a:lvl4pPr>
            <a:lvl5pPr marL="2413000" marR="0" indent="-609600" algn="l" defTabSz="825500" eaLnBrk="1" fontAlgn="auto" latinLnBrk="0" hangingPunct="1">
              <a:lnSpc>
                <a:spcPct val="110000"/>
              </a:lnSpc>
              <a:spcBef>
                <a:spcPts val="0"/>
              </a:spcBef>
              <a:spcAft>
                <a:spcPts val="0"/>
              </a:spcAft>
              <a:buClr>
                <a:srgbClr val="929292"/>
              </a:buClr>
              <a:buSzPct val="100000"/>
              <a:buFont typeface=".AppleSystemUIFont" charset="-120"/>
              <a:buChar char="–"/>
              <a:tabLst/>
              <a:defRPr sz="4400" b="0" i="1" u="none" strike="noStrike" cap="none" spc="-150" baseline="0">
                <a:ln>
                  <a:noFill/>
                </a:ln>
                <a:solidFill>
                  <a:srgbClr val="5E5E5E"/>
                </a:solidFill>
                <a:uFillTx/>
                <a:latin typeface="+mn-lt"/>
                <a:ea typeface="Calibri Light" charset="0"/>
                <a:cs typeface="Calibri Light" charset="0"/>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r>
              <a:rPr lang="en-IE" sz="3200" dirty="0" smtClean="0">
                <a:latin typeface="Arial" panose="020B0604020202020204" pitchFamily="34" charset="0"/>
              </a:rPr>
              <a:t>Irish homes are considerably larger than the EU average, are typically heated by more carbon intensive fuels and much of the older building stock exhibits relatively poor energy performance. </a:t>
            </a:r>
          </a:p>
        </p:txBody>
      </p:sp>
    </p:spTree>
    <p:extLst>
      <p:ext uri="{BB962C8B-B14F-4D97-AF65-F5344CB8AC3E}">
        <p14:creationId xmlns:p14="http://schemas.microsoft.com/office/powerpoint/2010/main" val="109030560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85450" y="5715000"/>
            <a:ext cx="19326225" cy="2286000"/>
          </a:xfrm>
        </p:spPr>
        <p:txBody>
          <a:bodyPr/>
          <a:lstStyle/>
          <a:p>
            <a:r>
              <a:rPr lang="en-IE" dirty="0"/>
              <a:t>Where Next? </a:t>
            </a:r>
          </a:p>
        </p:txBody>
      </p:sp>
    </p:spTree>
    <p:extLst>
      <p:ext uri="{BB962C8B-B14F-4D97-AF65-F5344CB8AC3E}">
        <p14:creationId xmlns:p14="http://schemas.microsoft.com/office/powerpoint/2010/main" val="189622074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1452" y="3189173"/>
            <a:ext cx="11062968" cy="7249885"/>
          </a:xfrm>
        </p:spPr>
        <p:txBody>
          <a:bodyPr>
            <a:normAutofit/>
          </a:bodyPr>
          <a:lstStyle/>
          <a:p>
            <a:endParaRPr lang="en-IE" sz="4800" dirty="0" smtClean="0"/>
          </a:p>
          <a:p>
            <a:endParaRPr lang="en-IE" sz="4800" dirty="0"/>
          </a:p>
          <a:p>
            <a:endParaRPr lang="en-US" sz="4800" dirty="0"/>
          </a:p>
        </p:txBody>
      </p:sp>
      <p:sp>
        <p:nvSpPr>
          <p:cNvPr id="2" name="Title 1"/>
          <p:cNvSpPr>
            <a:spLocks noGrp="1"/>
          </p:cNvSpPr>
          <p:nvPr>
            <p:ph type="title" idx="4294967295"/>
          </p:nvPr>
        </p:nvSpPr>
        <p:spPr>
          <a:xfrm>
            <a:off x="1441452" y="982663"/>
            <a:ext cx="19770224" cy="1466623"/>
          </a:xfrm>
        </p:spPr>
        <p:txBody>
          <a:bodyPr>
            <a:noAutofit/>
          </a:bodyPr>
          <a:lstStyle/>
          <a:p>
            <a:r>
              <a:rPr lang="en-IE" sz="5000" dirty="0" smtClean="0"/>
              <a:t>Fit for 55- Increasing European Ambition</a:t>
            </a:r>
            <a:endParaRPr lang="en-IE" sz="5000" dirty="0"/>
          </a:p>
        </p:txBody>
      </p:sp>
      <p:graphicFrame>
        <p:nvGraphicFramePr>
          <p:cNvPr id="4" name="Chart 3">
            <a:extLst>
              <a:ext uri="{FF2B5EF4-FFF2-40B4-BE49-F238E27FC236}">
                <a16:creationId xmlns:a16="http://schemas.microsoft.com/office/drawing/2014/main" id="{5FA2D524-3062-4159-9594-59E5EA5D3625}"/>
              </a:ext>
            </a:extLst>
          </p:cNvPr>
          <p:cNvGraphicFramePr>
            <a:graphicFrameLocks/>
          </p:cNvGraphicFramePr>
          <p:nvPr>
            <p:extLst>
              <p:ext uri="{D42A27DB-BD31-4B8C-83A1-F6EECF244321}">
                <p14:modId xmlns:p14="http://schemas.microsoft.com/office/powerpoint/2010/main" val="3814383039"/>
              </p:ext>
            </p:extLst>
          </p:nvPr>
        </p:nvGraphicFramePr>
        <p:xfrm>
          <a:off x="9143999" y="3189173"/>
          <a:ext cx="14838930" cy="974305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9771220" y="3729758"/>
            <a:ext cx="13584487" cy="7737999"/>
          </a:xfrm>
          <a:prstGeom prst="rect">
            <a:avLst/>
          </a:prstGeom>
        </p:spPr>
      </p:pic>
      <p:sp>
        <p:nvSpPr>
          <p:cNvPr id="6" name="Rectangle 5"/>
          <p:cNvSpPr/>
          <p:nvPr/>
        </p:nvSpPr>
        <p:spPr>
          <a:xfrm>
            <a:off x="1441452" y="2121780"/>
            <a:ext cx="7519668" cy="6740307"/>
          </a:xfrm>
          <a:prstGeom prst="rect">
            <a:avLst/>
          </a:prstGeom>
        </p:spPr>
        <p:txBody>
          <a:bodyPr wrap="square">
            <a:spAutoFit/>
          </a:bodyPr>
          <a:lstStyle/>
          <a:p>
            <a:pPr algn="l"/>
            <a:r>
              <a:rPr lang="en-IE" sz="3600" b="1" dirty="0">
                <a:solidFill>
                  <a:srgbClr val="A79563"/>
                </a:solidFill>
              </a:rPr>
              <a:t>Published 14 July </a:t>
            </a:r>
          </a:p>
          <a:p>
            <a:pPr algn="l"/>
            <a:endParaRPr lang="en-IE" sz="3600" b="1" dirty="0">
              <a:solidFill>
                <a:srgbClr val="A79563"/>
              </a:solidFill>
            </a:endParaRPr>
          </a:p>
          <a:p>
            <a:pPr marL="857250" indent="-857250" algn="l">
              <a:buFont typeface="Arial" panose="020B0604020202020204" pitchFamily="34" charset="0"/>
              <a:buChar char="•"/>
            </a:pPr>
            <a:r>
              <a:rPr lang="en-IE" sz="3600" b="1" dirty="0">
                <a:solidFill>
                  <a:srgbClr val="005A52"/>
                </a:solidFill>
              </a:rPr>
              <a:t>Aims for “at least” 55% reduction in greenhouse gas emissions by 2030 (relative to 1990 levels); climate neutral continent by 2050 </a:t>
            </a:r>
          </a:p>
          <a:p>
            <a:endParaRPr lang="en-IE" sz="3600" b="1" dirty="0">
              <a:solidFill>
                <a:srgbClr val="005A52"/>
              </a:solidFill>
            </a:endParaRPr>
          </a:p>
          <a:p>
            <a:pPr marL="857250" indent="-857250" algn="l">
              <a:buFont typeface="Arial" panose="020B0604020202020204" pitchFamily="34" charset="0"/>
              <a:buChar char="•"/>
            </a:pPr>
            <a:r>
              <a:rPr lang="en-IE" sz="3600" b="1" dirty="0">
                <a:solidFill>
                  <a:srgbClr val="005A52"/>
                </a:solidFill>
              </a:rPr>
              <a:t>13 Legislative proposals: 8 revisions to existing instruments, 5 new instruments </a:t>
            </a:r>
          </a:p>
        </p:txBody>
      </p:sp>
    </p:spTree>
    <p:extLst>
      <p:ext uri="{BB962C8B-B14F-4D97-AF65-F5344CB8AC3E}">
        <p14:creationId xmlns:p14="http://schemas.microsoft.com/office/powerpoint/2010/main" val="200873521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ovt_PPT-Template" id="{59814D09-0D4A-8243-A7F0-5619465F31BE}" vid="{45760272-7AA8-7F4D-927C-5750A647429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0FA93BA9C3014287C53B545E0F9AA1" ma:contentTypeVersion="1" ma:contentTypeDescription="Create a new document." ma:contentTypeScope="" ma:versionID="5d18ddb43df2516150a65e8b012a306e">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57BC9B4-CF35-4F9C-878A-59C264FDE098}">
  <ds:schemaRefs>
    <ds:schemaRef ds:uri="http://schemas.microsoft.com/sharepoint/v3/contenttype/forms"/>
  </ds:schemaRefs>
</ds:datastoreItem>
</file>

<file path=customXml/itemProps2.xml><?xml version="1.0" encoding="utf-8"?>
<ds:datastoreItem xmlns:ds="http://schemas.openxmlformats.org/officeDocument/2006/customXml" ds:itemID="{AE1CE8F3-208A-4BCD-B63C-82DB659A8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0A0C0-4D2C-43D3-9BD1-BD3FE99FE52D}">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sharepoint/v3"/>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Govt_PPT-Template</Template>
  <TotalTime>26524</TotalTime>
  <Words>1697</Words>
  <Application>Microsoft Office PowerPoint</Application>
  <PresentationFormat>Custom</PresentationFormat>
  <Paragraphs>195</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.AppleSystemUIFont</vt:lpstr>
      <vt:lpstr>Arial</vt:lpstr>
      <vt:lpstr>Calibri</vt:lpstr>
      <vt:lpstr>Calibri Light</vt:lpstr>
      <vt:lpstr>Georgia</vt:lpstr>
      <vt:lpstr>Helvetica Neue</vt:lpstr>
      <vt:lpstr>Open Sans</vt:lpstr>
      <vt:lpstr>Open Sans Light</vt:lpstr>
      <vt:lpstr>Times New Roman</vt:lpstr>
      <vt:lpstr>Wingdings</vt:lpstr>
      <vt:lpstr>Standard</vt:lpstr>
      <vt:lpstr>The Climate Action Challenge in Ireland</vt:lpstr>
      <vt:lpstr> Objective of today’s presentation </vt:lpstr>
      <vt:lpstr>Ireland’s Climate Action Targets</vt:lpstr>
      <vt:lpstr>Sources of Irish Greenhouse Gas Emissions and Progress on Reducing Emissions</vt:lpstr>
      <vt:lpstr> Progress on Ireland’s 2020 targets</vt:lpstr>
      <vt:lpstr> Why has Progress Been So Poor? </vt:lpstr>
      <vt:lpstr>Agriculture </vt:lpstr>
      <vt:lpstr>Where Next? </vt:lpstr>
      <vt:lpstr>Fit for 55- Increasing European Ambition</vt:lpstr>
      <vt:lpstr> Climate Action and Low Carbon  Development (Amendment) Act 2021</vt:lpstr>
      <vt:lpstr>PowerPoint Presentation</vt:lpstr>
      <vt:lpstr>PowerPoint Presentation</vt:lpstr>
      <vt:lpstr> DPER’s Role </vt:lpstr>
      <vt:lpstr>Aligning Public Investment with Climate Ambition</vt:lpstr>
      <vt:lpstr>Public Spending Code</vt:lpstr>
      <vt:lpstr>DPER’s Programme of works</vt:lpstr>
      <vt:lpstr>PowerPoint Presentation</vt:lpstr>
      <vt:lpstr>Green Budgeting</vt:lpstr>
      <vt:lpstr>Direct Exchequer Climate-related Expenditure</vt:lpstr>
      <vt:lpstr> Taking Stock </vt:lpstr>
      <vt:lpstr>PowerPoint Presentation</vt:lpstr>
    </vt:vector>
  </TitlesOfParts>
  <Company>ITServices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Conor Daly</dc:creator>
  <cp:lastModifiedBy>Laura Kevany (PER)</cp:lastModifiedBy>
  <cp:revision>276</cp:revision>
  <cp:lastPrinted>2018-01-09T06:39:09Z</cp:lastPrinted>
  <dcterms:created xsi:type="dcterms:W3CDTF">2018-11-07T10:44:35Z</dcterms:created>
  <dcterms:modified xsi:type="dcterms:W3CDTF">2021-09-15T10:33:09Z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0x0101007C0FA93BA9C3014287C53B545E0F9AA1</vt:lpwstr>
  </property>
</Properties>
</file>