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70" r:id="rId2"/>
    <p:sldId id="278" r:id="rId3"/>
    <p:sldId id="279" r:id="rId4"/>
    <p:sldId id="280" r:id="rId5"/>
    <p:sldId id="267" r:id="rId6"/>
    <p:sldId id="273" r:id="rId7"/>
    <p:sldId id="281" r:id="rId8"/>
    <p:sldId id="282" r:id="rId9"/>
    <p:sldId id="276" r:id="rId10"/>
    <p:sldId id="27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5"/>
    <p:restoredTop sz="94683"/>
  </p:normalViewPr>
  <p:slideViewPr>
    <p:cSldViewPr snapToGrid="0" snapToObjects="1">
      <p:cViewPr varScale="1">
        <p:scale>
          <a:sx n="100" d="100"/>
          <a:sy n="100" d="100"/>
        </p:scale>
        <p:origin x="5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jei.cloud.gov.ie/apps/eDocs/S/ENT093/Files/ENT093-003-2021/ICC%202021%20-%20Outputs/ICC%202021%20-%20Info%20graphic.xlsx" TargetMode="External"/><Relationship Id="rId4" Type="http://schemas.openxmlformats.org/officeDocument/2006/relationships/chartUserShapes" Target="../drawings/drawing1.xml"/><Relationship Id="rId1" Type="http://schemas.microsoft.com/office/2011/relationships/chartStyle" Target="style1.xml"/><Relationship Id="rId2" Type="http://schemas.microsoft.com/office/2011/relationships/chartColorStyle" Target="colors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793345684731"/>
          <c:y val="0.0647650233236071"/>
          <c:w val="0.739045854562297"/>
          <c:h val="0.881202319512048"/>
        </c:manualLayout>
      </c:layout>
      <c:doughnutChart>
        <c:varyColors val="1"/>
        <c:ser>
          <c:idx val="0"/>
          <c:order val="0"/>
          <c:spPr>
            <a:ln>
              <a:solidFill>
                <a:schemeClr val="accent2"/>
              </a:solidFill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accent2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904-40D0-ACBC-7DFD7FEF746C}"/>
              </c:ext>
            </c:extLst>
          </c:dPt>
          <c:dPt>
            <c:idx val="1"/>
            <c:bubble3D val="0"/>
            <c:spPr>
              <a:solidFill>
                <a:schemeClr val="accent5">
                  <a:lumMod val="75000"/>
                </a:schemeClr>
              </a:solidFill>
              <a:ln w="19050">
                <a:solidFill>
                  <a:schemeClr val="accent2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904-40D0-ACBC-7DFD7FEF746C}"/>
              </c:ext>
            </c:extLst>
          </c:dPt>
          <c:dPt>
            <c:idx val="2"/>
            <c:bubble3D val="0"/>
            <c:spPr>
              <a:solidFill>
                <a:schemeClr val="accent2">
                  <a:shade val="76000"/>
                </a:schemeClr>
              </a:solidFill>
              <a:ln w="19050">
                <a:solidFill>
                  <a:schemeClr val="accent2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904-40D0-ACBC-7DFD7FEF746C}"/>
              </c:ext>
            </c:extLst>
          </c:dPt>
          <c:dPt>
            <c:idx val="3"/>
            <c:bubble3D val="0"/>
            <c:spPr>
              <a:solidFill>
                <a:schemeClr val="accent2">
                  <a:shade val="92000"/>
                </a:schemeClr>
              </a:solidFill>
              <a:ln w="19050">
                <a:solidFill>
                  <a:schemeClr val="accent2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904-40D0-ACBC-7DFD7FEF746C}"/>
              </c:ext>
            </c:extLst>
          </c:dPt>
          <c:dPt>
            <c:idx val="4"/>
            <c:bubble3D val="0"/>
            <c:spPr>
              <a:solidFill>
                <a:schemeClr val="accent2">
                  <a:tint val="93000"/>
                </a:schemeClr>
              </a:solidFill>
              <a:ln w="19050">
                <a:solidFill>
                  <a:schemeClr val="accent2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904-40D0-ACBC-7DFD7FEF746C}"/>
              </c:ext>
            </c:extLst>
          </c:dPt>
          <c:dPt>
            <c:idx val="5"/>
            <c:bubble3D val="0"/>
            <c:spPr>
              <a:solidFill>
                <a:schemeClr val="accent2">
                  <a:tint val="77000"/>
                </a:schemeClr>
              </a:solidFill>
              <a:ln w="19050">
                <a:solidFill>
                  <a:schemeClr val="accent2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904-40D0-ACBC-7DFD7FEF746C}"/>
              </c:ext>
            </c:extLst>
          </c:dPt>
          <c:dPt>
            <c:idx val="6"/>
            <c:bubble3D val="0"/>
            <c:spPr>
              <a:solidFill>
                <a:schemeClr val="accent2">
                  <a:tint val="62000"/>
                </a:schemeClr>
              </a:solidFill>
              <a:ln w="19050">
                <a:solidFill>
                  <a:schemeClr val="accent2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4904-40D0-ACBC-7DFD7FEF746C}"/>
              </c:ext>
            </c:extLst>
          </c:dPt>
          <c:dPt>
            <c:idx val="7"/>
            <c:bubble3D val="0"/>
            <c:spPr>
              <a:solidFill>
                <a:schemeClr val="accent2">
                  <a:tint val="46000"/>
                </a:schemeClr>
              </a:solidFill>
              <a:ln w="19050">
                <a:solidFill>
                  <a:schemeClr val="accent2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4904-40D0-ACBC-7DFD7FEF746C}"/>
              </c:ext>
            </c:extLst>
          </c:dPt>
          <c:dPt>
            <c:idx val="8"/>
            <c:bubble3D val="0"/>
            <c:spPr>
              <a:solidFill>
                <a:schemeClr val="accent2">
                  <a:tint val="44000"/>
                </a:schemeClr>
              </a:solidFill>
              <a:ln w="19050">
                <a:solidFill>
                  <a:schemeClr val="accent2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4904-40D0-ACBC-7DFD7FEF746C}"/>
              </c:ext>
            </c:extLst>
          </c:dPt>
          <c:dLbls>
            <c:dLbl>
              <c:idx val="0"/>
              <c:layout>
                <c:manualLayout>
                  <c:x val="-0.00490196078431368"/>
                  <c:y val="0.01845444283445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904-40D0-ACBC-7DFD7FEF746C}"/>
                </c:ext>
                <c:ext xmlns:c15="http://schemas.microsoft.com/office/drawing/2012/chart" uri="{CE6537A1-D6FC-4f65-9D91-7224C49458BB}">
                  <c15:layout>
                    <c:manualLayout>
                      <c:w val="0.238100393700787"/>
                      <c:h val="0.129365644269544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00362442922374429"/>
                  <c:y val="-0.0235185185185186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20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>
                        <a:solidFill>
                          <a:schemeClr val="bg1"/>
                        </a:solidFill>
                      </a:rPr>
                      <a:t>Cost Competitiveness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904-40D0-ACBC-7DFD7FEF746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Sheet1!$G$7:$G$15</c:f>
              <c:strCache>
                <c:ptCount val="9"/>
                <c:pt idx="0">
                  <c:v>Productivity </c:v>
                </c:pt>
                <c:pt idx="1">
                  <c:v>Cost </c:v>
                </c:pt>
                <c:pt idx="2">
                  <c:v>Flexible Working</c:v>
                </c:pt>
                <c:pt idx="3">
                  <c:v>Infrastructure</c:v>
                </c:pt>
                <c:pt idx="4">
                  <c:v>Human Capital</c:v>
                </c:pt>
                <c:pt idx="5">
                  <c:v>Insurance Costs </c:v>
                </c:pt>
                <c:pt idx="6">
                  <c:v>Legal Services</c:v>
                </c:pt>
                <c:pt idx="7">
                  <c:v>Cost of Credit</c:v>
                </c:pt>
                <c:pt idx="8">
                  <c:v>Childcare Costs</c:v>
                </c:pt>
              </c:strCache>
            </c:strRef>
          </c:cat>
          <c:val>
            <c:numRef>
              <c:f>Sheet1!$H$7:$H$15</c:f>
              <c:numCache>
                <c:formatCode>General</c:formatCode>
                <c:ptCount val="9"/>
                <c:pt idx="0">
                  <c:v>0.5</c:v>
                </c:pt>
                <c:pt idx="1">
                  <c:v>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4904-40D0-ACBC-7DFD7FEF746C}"/>
            </c:ext>
          </c:extLst>
        </c:ser>
        <c:ser>
          <c:idx val="1"/>
          <c:order val="1"/>
          <c:spPr>
            <a:ln>
              <a:solidFill>
                <a:schemeClr val="accent2"/>
              </a:solidFill>
            </a:ln>
          </c:spPr>
          <c:dPt>
            <c:idx val="0"/>
            <c:bubble3D val="0"/>
            <c:spPr>
              <a:solidFill>
                <a:schemeClr val="accent2">
                  <a:shade val="45000"/>
                </a:schemeClr>
              </a:solidFill>
              <a:ln w="19050">
                <a:solidFill>
                  <a:schemeClr val="accent2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4904-40D0-ACBC-7DFD7FEF746C}"/>
              </c:ext>
            </c:extLst>
          </c:dPt>
          <c:dPt>
            <c:idx val="1"/>
            <c:bubble3D val="0"/>
            <c:spPr>
              <a:solidFill>
                <a:schemeClr val="accent2">
                  <a:shade val="61000"/>
                </a:schemeClr>
              </a:solidFill>
              <a:ln w="19050">
                <a:solidFill>
                  <a:schemeClr val="accent2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6-4904-40D0-ACBC-7DFD7FEF746C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accent2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8-4904-40D0-ACBC-7DFD7FEF746C}"/>
              </c:ext>
            </c:extLst>
          </c:dPt>
          <c:dPt>
            <c:idx val="3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accent2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A-4904-40D0-ACBC-7DFD7FEF746C}"/>
              </c:ext>
            </c:extLst>
          </c:dPt>
          <c:dPt>
            <c:idx val="4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accent2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C-4904-40D0-ACBC-7DFD7FEF746C}"/>
              </c:ext>
            </c:extLst>
          </c:dPt>
          <c:dPt>
            <c:idx val="5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 w="19050">
                <a:solidFill>
                  <a:schemeClr val="accent2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E-4904-40D0-ACBC-7DFD7FEF746C}"/>
              </c:ext>
            </c:extLst>
          </c:dPt>
          <c:dPt>
            <c:idx val="6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accent2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0-4904-40D0-ACBC-7DFD7FEF746C}"/>
              </c:ext>
            </c:extLst>
          </c:dPt>
          <c:dPt>
            <c:idx val="7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accent2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2-4904-40D0-ACBC-7DFD7FEF746C}"/>
              </c:ext>
            </c:extLst>
          </c:dPt>
          <c:dPt>
            <c:idx val="8"/>
            <c:bubble3D val="0"/>
            <c:spPr>
              <a:solidFill>
                <a:schemeClr val="accent2">
                  <a:tint val="44000"/>
                </a:schemeClr>
              </a:solidFill>
              <a:ln w="19050">
                <a:solidFill>
                  <a:schemeClr val="accent2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4-4904-40D0-ACBC-7DFD7FEF746C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-3600000" spcFirstLastPara="1" vertOverflow="ellipsis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3600000" spcFirstLastPara="1" vertOverflow="ellipsis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-3600000" spcFirstLastPara="1" vertOverflow="ellipsis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3600000" spcFirstLastPara="1" vertOverflow="ellipsis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Sheet1!$G$7:$G$15</c:f>
              <c:strCache>
                <c:ptCount val="9"/>
                <c:pt idx="0">
                  <c:v>Productivity </c:v>
                </c:pt>
                <c:pt idx="1">
                  <c:v>Cost </c:v>
                </c:pt>
                <c:pt idx="2">
                  <c:v>Flexible Working</c:v>
                </c:pt>
                <c:pt idx="3">
                  <c:v>Infrastructure</c:v>
                </c:pt>
                <c:pt idx="4">
                  <c:v>Human Capital</c:v>
                </c:pt>
                <c:pt idx="5">
                  <c:v>Insurance Costs </c:v>
                </c:pt>
                <c:pt idx="6">
                  <c:v>Legal Services</c:v>
                </c:pt>
                <c:pt idx="7">
                  <c:v>Cost of Credit</c:v>
                </c:pt>
                <c:pt idx="8">
                  <c:v>Childcare Costs</c:v>
                </c:pt>
              </c:strCache>
            </c:strRef>
          </c:cat>
          <c:val>
            <c:numRef>
              <c:f>Sheet1!$I$7:$I$15</c:f>
              <c:numCache>
                <c:formatCode>General</c:formatCode>
                <c:ptCount val="9"/>
                <c:pt idx="2">
                  <c:v>0.5</c:v>
                </c:pt>
                <c:pt idx="3">
                  <c:v>0.5</c:v>
                </c:pt>
                <c:pt idx="4">
                  <c:v>0.5</c:v>
                </c:pt>
                <c:pt idx="5">
                  <c:v>0.375</c:v>
                </c:pt>
                <c:pt idx="6">
                  <c:v>0.375</c:v>
                </c:pt>
                <c:pt idx="7">
                  <c:v>0.375</c:v>
                </c:pt>
                <c:pt idx="8">
                  <c:v>0.375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5-4904-40D0-ACBC-7DFD7FEF746C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270"/>
        <c:holeSize val="32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050" b="1">
          <a:solidFill>
            <a:schemeClr val="accent1">
              <a:lumMod val="50000"/>
            </a:schemeClr>
          </a:solidFill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0.43284</cdr:x>
      <cdr:y>0.35152</cdr:y>
    </cdr:from>
    <cdr:to>
      <cdr:x>0.60065</cdr:x>
      <cdr:y>0.64848</cdr:y>
    </cdr:to>
    <cdr:sp macro="" textlink="">
      <cdr:nvSpPr>
        <cdr:cNvPr id="2" name="Flowchart: Connector 1">
          <a:extLst xmlns:a="http://schemas.openxmlformats.org/drawingml/2006/main">
            <a:ext uri="{FF2B5EF4-FFF2-40B4-BE49-F238E27FC236}">
              <a16:creationId xmlns="" xmlns:a16="http://schemas.microsoft.com/office/drawing/2014/main" id="{00A0E26E-2BD3-4A18-BB72-CA1CA170ED3E}"/>
            </a:ext>
          </a:extLst>
        </cdr:cNvPr>
        <cdr:cNvSpPr/>
      </cdr:nvSpPr>
      <cdr:spPr>
        <a:xfrm xmlns:a="http://schemas.openxmlformats.org/drawingml/2006/main">
          <a:off x="4550062" y="2088000"/>
          <a:ext cx="1764000" cy="1764000"/>
        </a:xfrm>
        <a:prstGeom xmlns:a="http://schemas.openxmlformats.org/drawingml/2006/main" prst="flowChartConnector">
          <a:avLst/>
        </a:prstGeom>
        <a:solidFill xmlns:a="http://schemas.openxmlformats.org/drawingml/2006/main">
          <a:srgbClr val="FFC000"/>
        </a:solidFill>
        <a:ln xmlns:a="http://schemas.openxmlformats.org/drawingml/2006/main">
          <a:solidFill>
            <a:schemeClr val="accent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en-US" sz="1100" b="1" i="0" u="none" strike="noStrike" kern="1200" cap="none" spc="0" normalizeH="0" baseline="0" noProof="0" dirty="0">
            <a:ln>
              <a:noFill/>
            </a:ln>
            <a:solidFill>
              <a:prstClr val="white"/>
            </a:solidFill>
            <a:effectLst/>
            <a:uLnTx/>
            <a:uFillTx/>
            <a:latin typeface="Calibri" panose="020F0502020204030204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0.42894</cdr:x>
      <cdr:y>0.46485</cdr:y>
    </cdr:from>
    <cdr:to>
      <cdr:x>0.60512</cdr:x>
      <cdr:y>0.56582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="" xmlns:a16="http://schemas.microsoft.com/office/drawing/2014/main" id="{E981C0FD-3F87-4045-A097-B6E4EF3731DC}"/>
            </a:ext>
          </a:extLst>
        </cdr:cNvPr>
        <cdr:cNvSpPr txBox="1"/>
      </cdr:nvSpPr>
      <cdr:spPr>
        <a:xfrm xmlns:a="http://schemas.openxmlformats.org/drawingml/2006/main">
          <a:off x="4508966" y="2761231"/>
          <a:ext cx="1852019" cy="5997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IE" sz="2800" b="1" dirty="0">
              <a:solidFill>
                <a:srgbClr val="0070C0"/>
              </a:solidFill>
              <a:latin typeface="Calibri" panose="020F0502020204030204"/>
            </a:rPr>
            <a:t>NCPC</a:t>
          </a:r>
          <a:endParaRPr kumimoji="0" lang="en-IE" sz="2000" b="1" i="0" u="none" strike="noStrike" kern="1200" cap="none" spc="0" normalizeH="0" baseline="0" noProof="0" dirty="0">
            <a:ln>
              <a:noFill/>
            </a:ln>
            <a:solidFill>
              <a:srgbClr val="0070C0"/>
            </a:solidFill>
            <a:effectLst/>
            <a:uLnTx/>
            <a:uFillTx/>
            <a:latin typeface="Calibri" panose="020F0502020204030204"/>
            <a:ea typeface="+mn-ea"/>
            <a:cs typeface="+mn-cs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9394D-2997-E249-98B5-D6885BD6EE18}" type="datetimeFigureOut">
              <a:rPr lang="en-US" smtClean="0"/>
              <a:t>9/14/21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077F9-9B16-9446-B6D7-B5CB784CE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118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DA9AE-3351-E146-86ED-962F88F771C7}" type="datetimeFigureOut">
              <a:rPr lang="en-US" smtClean="0"/>
              <a:t>9/14/21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3D4E-5017-3C47-8B44-145FB9B49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31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DA9AE-3351-E146-86ED-962F88F771C7}" type="datetimeFigureOut">
              <a:rPr lang="en-US" smtClean="0"/>
              <a:t>9/14/21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3D4E-5017-3C47-8B44-145FB9B49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8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DA9AE-3351-E146-86ED-962F88F771C7}" type="datetimeFigureOut">
              <a:rPr lang="en-US" smtClean="0"/>
              <a:t>9/14/21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3D4E-5017-3C47-8B44-145FB9B49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79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DA9AE-3351-E146-86ED-962F88F771C7}" type="datetimeFigureOut">
              <a:rPr lang="en-US" smtClean="0"/>
              <a:t>9/14/21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3D4E-5017-3C47-8B44-145FB9B49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32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DA9AE-3351-E146-86ED-962F88F771C7}" type="datetimeFigureOut">
              <a:rPr lang="en-US" smtClean="0"/>
              <a:t>9/14/21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3D4E-5017-3C47-8B44-145FB9B49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34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DA9AE-3351-E146-86ED-962F88F771C7}" type="datetimeFigureOut">
              <a:rPr lang="en-US" smtClean="0"/>
              <a:t>9/14/21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3D4E-5017-3C47-8B44-145FB9B49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46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DA9AE-3351-E146-86ED-962F88F771C7}" type="datetimeFigureOut">
              <a:rPr lang="en-US" smtClean="0"/>
              <a:t>9/14/21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3D4E-5017-3C47-8B44-145FB9B49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019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DA9AE-3351-E146-86ED-962F88F771C7}" type="datetimeFigureOut">
              <a:rPr lang="en-US" smtClean="0"/>
              <a:t>9/14/21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3D4E-5017-3C47-8B44-145FB9B49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235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DA9AE-3351-E146-86ED-962F88F771C7}" type="datetimeFigureOut">
              <a:rPr lang="en-US" smtClean="0"/>
              <a:t>9/14/21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3D4E-5017-3C47-8B44-145FB9B49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68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DA9AE-3351-E146-86ED-962F88F771C7}" type="datetimeFigureOut">
              <a:rPr lang="en-US" smtClean="0"/>
              <a:t>9/14/21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3D4E-5017-3C47-8B44-145FB9B49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89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DA9AE-3351-E146-86ED-962F88F771C7}" type="datetimeFigureOut">
              <a:rPr lang="en-US" smtClean="0"/>
              <a:t>9/14/21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3D4E-5017-3C47-8B44-145FB9B49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5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DA9AE-3351-E146-86ED-962F88F771C7}" type="datetimeFigureOut">
              <a:rPr lang="en-US" smtClean="0"/>
              <a:t>9/14/21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B3D4E-5017-3C47-8B44-145FB9B49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25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839BE5C2-5238-4568-9A79-3BA23E47FFD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-310232"/>
            <a:ext cx="12191980" cy="68579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C921C3C-714A-4550-86B0-ED8438814947}"/>
              </a:ext>
            </a:extLst>
          </p:cNvPr>
          <p:cNvSpPr txBox="1"/>
          <p:nvPr/>
        </p:nvSpPr>
        <p:spPr>
          <a:xfrm>
            <a:off x="9439422" y="253219"/>
            <a:ext cx="2433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>
                <a:solidFill>
                  <a:srgbClr val="0070C0"/>
                </a:solidFill>
                <a:latin typeface="Corbel" panose="020B0503020204020204" pitchFamily="34" charset="0"/>
              </a:rPr>
              <a:t>www.competitiveness.ie</a:t>
            </a:r>
          </a:p>
        </p:txBody>
      </p:sp>
      <p:sp>
        <p:nvSpPr>
          <p:cNvPr id="4" name="Title 4">
            <a:extLst>
              <a:ext uri="{FF2B5EF4-FFF2-40B4-BE49-F238E27FC236}">
                <a16:creationId xmlns="" xmlns:a16="http://schemas.microsoft.com/office/drawing/2014/main" id="{276277AC-280B-453F-BD81-553C26331421}"/>
              </a:ext>
            </a:extLst>
          </p:cNvPr>
          <p:cNvSpPr txBox="1">
            <a:spLocks/>
          </p:cNvSpPr>
          <p:nvPr/>
        </p:nvSpPr>
        <p:spPr>
          <a:xfrm>
            <a:off x="379828" y="1708909"/>
            <a:ext cx="11155679" cy="223224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400" b="1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rbel"/>
                <a:ea typeface="+mj-ea"/>
                <a:cs typeface="+mj-cs"/>
              </a:rPr>
              <a:t/>
            </a:r>
            <a:br>
              <a:rPr kumimoji="0" lang="en-IE" sz="2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rbel"/>
                <a:ea typeface="+mj-ea"/>
                <a:cs typeface="+mj-cs"/>
              </a:rPr>
            </a:br>
            <a:r>
              <a:rPr kumimoji="0" lang="en-IE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rbel"/>
                <a:ea typeface="+mj-ea"/>
                <a:cs typeface="+mj-cs"/>
              </a:rPr>
              <a:t>I</a:t>
            </a:r>
            <a:r>
              <a:rPr kumimoji="0" lang="en-IE" sz="12800" b="1" i="0" u="none" strike="noStrike" kern="1200" cap="none" spc="0" normalizeH="0" baseline="0" noProof="0" dirty="0">
                <a:ln>
                  <a:noFill/>
                </a:ln>
                <a:solidFill>
                  <a:srgbClr val="0081C7">
                    <a:lumMod val="75000"/>
                  </a:srgbClr>
                </a:solidFill>
                <a:effectLst/>
                <a:uLnTx/>
                <a:uFillTx/>
                <a:latin typeface="Corbel"/>
                <a:ea typeface="+mj-ea"/>
                <a:cs typeface="+mj-cs"/>
              </a:rPr>
              <a:t>Is it time to re-think</a:t>
            </a:r>
            <a:r>
              <a:rPr kumimoji="0" lang="en-IE" sz="12800" b="1" i="0" u="none" strike="noStrike" kern="1200" cap="none" spc="0" normalizeH="0" noProof="0" dirty="0">
                <a:ln>
                  <a:noFill/>
                </a:ln>
                <a:solidFill>
                  <a:srgbClr val="0081C7">
                    <a:lumMod val="75000"/>
                  </a:srgbClr>
                </a:solidFill>
                <a:effectLst/>
                <a:uLnTx/>
                <a:uFillTx/>
                <a:latin typeface="Corbel"/>
                <a:ea typeface="+mj-ea"/>
                <a:cs typeface="+mj-cs"/>
              </a:rPr>
              <a:t> Ireland’s Economic Model? </a:t>
            </a:r>
            <a:endParaRPr kumimoji="0" lang="en-IE" sz="9600" b="1" i="0" u="none" strike="noStrike" kern="1200" cap="none" spc="0" normalizeH="0" baseline="0" noProof="0" dirty="0">
              <a:ln>
                <a:noFill/>
              </a:ln>
              <a:solidFill>
                <a:srgbClr val="0081C7">
                  <a:lumMod val="75000"/>
                </a:srgbClr>
              </a:solidFill>
              <a:effectLst/>
              <a:uLnTx/>
              <a:uFillTx/>
              <a:latin typeface="Corbel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rbel"/>
                <a:ea typeface="+mj-ea"/>
                <a:cs typeface="+mj-cs"/>
              </a:rPr>
              <a:t>Dr.</a:t>
            </a:r>
            <a:r>
              <a:rPr kumimoji="0" lang="en-IE" sz="8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rbel"/>
                <a:ea typeface="+mj-ea"/>
                <a:cs typeface="+mj-cs"/>
              </a:rPr>
              <a:t> Frances Ruane, </a:t>
            </a:r>
          </a:p>
          <a:p>
            <a:pPr marL="0" marR="0" lvl="0" indent="0" algn="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rbel"/>
                <a:ea typeface="+mj-ea"/>
                <a:cs typeface="+mj-cs"/>
              </a:rPr>
              <a:t>Chair, National Competitiveness and Productivity Council </a:t>
            </a:r>
            <a:br>
              <a:rPr kumimoji="0" lang="en-IE" sz="8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rbel"/>
                <a:ea typeface="+mj-ea"/>
                <a:cs typeface="+mj-cs"/>
              </a:rPr>
            </a:br>
            <a:r>
              <a:rPr kumimoji="0" lang="en-IE" sz="8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rbel"/>
                <a:ea typeface="+mj-ea"/>
                <a:cs typeface="+mj-cs"/>
              </a:rPr>
              <a:t>14 September </a:t>
            </a:r>
            <a:r>
              <a:rPr kumimoji="0" lang="en-IE" sz="88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rbel"/>
                <a:ea typeface="+mj-ea"/>
                <a:cs typeface="+mj-cs"/>
              </a:rPr>
              <a:t>2021</a:t>
            </a:r>
          </a:p>
          <a:p>
            <a:pPr marL="0" marR="0" lvl="0" indent="0" algn="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8800" dirty="0">
                <a:solidFill>
                  <a:srgbClr val="0070C0"/>
                </a:solidFill>
              </a:rPr>
              <a:t/>
            </a:r>
            <a:br>
              <a:rPr lang="en-IE" sz="8800" dirty="0">
                <a:solidFill>
                  <a:srgbClr val="0070C0"/>
                </a:solidFill>
              </a:rPr>
            </a:br>
            <a:r>
              <a:rPr kumimoji="0" lang="en-IE" sz="2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rbel"/>
                <a:ea typeface="+mj-ea"/>
                <a:cs typeface="+mj-cs"/>
              </a:rPr>
              <a:t/>
            </a:r>
            <a:br>
              <a:rPr kumimoji="0" lang="en-IE" sz="2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rbel"/>
                <a:ea typeface="+mj-ea"/>
                <a:cs typeface="+mj-cs"/>
              </a:rPr>
            </a:br>
            <a:endParaRPr kumimoji="0" lang="en-IE" sz="2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rbe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51248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/>
                </a:solidFill>
              </a:rPr>
              <a:t>Personal Views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The more globalised the economy, the more efficient the non-globalised </a:t>
            </a:r>
            <a:r>
              <a:rPr lang="en-US" b="1" dirty="0" smtClean="0">
                <a:solidFill>
                  <a:schemeClr val="accent1"/>
                </a:solidFill>
              </a:rPr>
              <a:t>sectors have </a:t>
            </a:r>
            <a:r>
              <a:rPr lang="en-US" b="1" dirty="0">
                <a:solidFill>
                  <a:schemeClr val="accent1"/>
                </a:solidFill>
              </a:rPr>
              <a:t>to </a:t>
            </a:r>
            <a:r>
              <a:rPr lang="en-US" b="1" dirty="0" smtClean="0">
                <a:solidFill>
                  <a:schemeClr val="accent1"/>
                </a:solidFill>
              </a:rPr>
              <a:t>be, </a:t>
            </a:r>
            <a:r>
              <a:rPr lang="en-US" b="1" smtClean="0">
                <a:solidFill>
                  <a:schemeClr val="accent1"/>
                </a:solidFill>
              </a:rPr>
              <a:t>i.e., 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dirty="0">
                <a:solidFill>
                  <a:schemeClr val="accent1"/>
                </a:solidFill>
              </a:rPr>
              <a:t>Non-traded business sectors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Public sector service </a:t>
            </a:r>
            <a:r>
              <a:rPr lang="en-US" dirty="0" smtClean="0">
                <a:solidFill>
                  <a:schemeClr val="accent1"/>
                </a:solidFill>
              </a:rPr>
              <a:t>sectors</a:t>
            </a:r>
          </a:p>
          <a:p>
            <a:pPr lvl="1"/>
            <a:endParaRPr lang="en-US" dirty="0">
              <a:solidFill>
                <a:schemeClr val="accent1"/>
              </a:solidFill>
            </a:endParaRPr>
          </a:p>
          <a:p>
            <a:r>
              <a:rPr lang="en-US" b="1" dirty="0">
                <a:solidFill>
                  <a:schemeClr val="accent1"/>
                </a:solidFill>
              </a:rPr>
              <a:t>Ireland needs </a:t>
            </a:r>
            <a:endParaRPr lang="en-US" b="1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a </a:t>
            </a:r>
            <a:r>
              <a:rPr lang="en-US" dirty="0">
                <a:solidFill>
                  <a:schemeClr val="accent1"/>
                </a:solidFill>
              </a:rPr>
              <a:t>much better approach to Place [land, property, etc</a:t>
            </a:r>
            <a:r>
              <a:rPr lang="en-US" dirty="0" smtClean="0">
                <a:solidFill>
                  <a:schemeClr val="accent1"/>
                </a:solidFill>
              </a:rPr>
              <a:t>.] e.g.,</a:t>
            </a:r>
            <a:endParaRPr lang="en-US" dirty="0">
              <a:solidFill>
                <a:schemeClr val="accent1"/>
              </a:solidFill>
            </a:endParaRP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Better planning </a:t>
            </a:r>
            <a:r>
              <a:rPr lang="en-US" dirty="0">
                <a:solidFill>
                  <a:schemeClr val="accent1"/>
                </a:solidFill>
              </a:rPr>
              <a:t>standards and delivery </a:t>
            </a:r>
            <a:r>
              <a:rPr lang="en-US" dirty="0" smtClean="0">
                <a:solidFill>
                  <a:schemeClr val="accent1"/>
                </a:solidFill>
              </a:rPr>
              <a:t>mechanisms to </a:t>
            </a:r>
            <a:r>
              <a:rPr lang="en-US" dirty="0">
                <a:solidFill>
                  <a:schemeClr val="accent1"/>
                </a:solidFill>
              </a:rPr>
              <a:t>create livable places </a:t>
            </a: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Clearer identification of responsibilities </a:t>
            </a:r>
            <a:r>
              <a:rPr lang="en-US" dirty="0">
                <a:solidFill>
                  <a:schemeClr val="accent1"/>
                </a:solidFill>
              </a:rPr>
              <a:t>for shared environment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to </a:t>
            </a:r>
            <a:r>
              <a:rPr lang="en-US" dirty="0">
                <a:solidFill>
                  <a:schemeClr val="accent1"/>
                </a:solidFill>
              </a:rPr>
              <a:t>introduce accrual accounting into the public sector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to make greater use of administrative </a:t>
            </a:r>
            <a:r>
              <a:rPr lang="en-US" dirty="0">
                <a:solidFill>
                  <a:schemeClr val="accent1"/>
                </a:solidFill>
              </a:rPr>
              <a:t>legal processes for business cases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to </a:t>
            </a:r>
            <a:r>
              <a:rPr lang="en-US" dirty="0">
                <a:solidFill>
                  <a:schemeClr val="accent1"/>
                </a:solidFill>
              </a:rPr>
              <a:t>promote multiple educational pathways (academic/non-academic)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76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A successful approach to Irish economic development needs to have 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chemeClr val="accent1"/>
                </a:solidFill>
              </a:rPr>
              <a:t>Clarity on Ireland’s values / objectives / opportunities / risks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 smtClean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chemeClr val="accent1"/>
                </a:solidFill>
              </a:rPr>
              <a:t>A long-term strategic </a:t>
            </a:r>
            <a:r>
              <a:rPr lang="en-US" sz="3200" b="1" dirty="0">
                <a:solidFill>
                  <a:schemeClr val="accent1"/>
                </a:solidFill>
              </a:rPr>
              <a:t>a</a:t>
            </a:r>
            <a:r>
              <a:rPr lang="en-US" sz="3200" b="1" dirty="0" smtClean="0">
                <a:solidFill>
                  <a:schemeClr val="accent1"/>
                </a:solidFill>
              </a:rPr>
              <a:t>pproach to </a:t>
            </a:r>
            <a:r>
              <a:rPr lang="en-US" sz="3200" b="1" dirty="0" err="1">
                <a:solidFill>
                  <a:schemeClr val="accent1"/>
                </a:solidFill>
              </a:rPr>
              <a:t>i</a:t>
            </a:r>
            <a:r>
              <a:rPr lang="en-US" sz="3200" b="1" dirty="0" err="1" smtClean="0">
                <a:solidFill>
                  <a:schemeClr val="accent1"/>
                </a:solidFill>
              </a:rPr>
              <a:t>nternationalisation</a:t>
            </a:r>
            <a:r>
              <a:rPr lang="en-US" sz="3200" b="1" dirty="0" smtClean="0">
                <a:solidFill>
                  <a:schemeClr val="accent1"/>
                </a:solidFill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 smtClean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chemeClr val="accent1"/>
                </a:solidFill>
              </a:rPr>
              <a:t>A focus on </a:t>
            </a:r>
            <a:r>
              <a:rPr lang="en-US" sz="3200" b="1" dirty="0">
                <a:solidFill>
                  <a:schemeClr val="accent1"/>
                </a:solidFill>
              </a:rPr>
              <a:t>c</a:t>
            </a:r>
            <a:r>
              <a:rPr lang="en-US" sz="3200" b="1" dirty="0" smtClean="0">
                <a:solidFill>
                  <a:schemeClr val="accent1"/>
                </a:solidFill>
              </a:rPr>
              <a:t>ompetitiveness and productivity at the</a:t>
            </a:r>
          </a:p>
          <a:p>
            <a:pPr lvl="2"/>
            <a:r>
              <a:rPr lang="en-US" sz="2400" b="1" dirty="0" smtClean="0">
                <a:solidFill>
                  <a:schemeClr val="accent1"/>
                </a:solidFill>
              </a:rPr>
              <a:t>Economy level </a:t>
            </a:r>
            <a:r>
              <a:rPr lang="mr-IN" sz="2400" dirty="0" smtClean="0">
                <a:solidFill>
                  <a:schemeClr val="accent1"/>
                </a:solidFill>
              </a:rPr>
              <a:t>–</a:t>
            </a:r>
            <a:r>
              <a:rPr lang="en-US" sz="2400" dirty="0" smtClean="0">
                <a:solidFill>
                  <a:schemeClr val="accent1"/>
                </a:solidFill>
              </a:rPr>
              <a:t> relative to competing countries </a:t>
            </a:r>
          </a:p>
          <a:p>
            <a:pPr lvl="2"/>
            <a:r>
              <a:rPr lang="en-US" sz="2400" b="1" dirty="0" smtClean="0">
                <a:solidFill>
                  <a:schemeClr val="accent1"/>
                </a:solidFill>
              </a:rPr>
              <a:t>Enterprise level </a:t>
            </a:r>
            <a:r>
              <a:rPr lang="en-US" sz="2400" dirty="0" smtClean="0">
                <a:solidFill>
                  <a:schemeClr val="accent1"/>
                </a:solidFill>
              </a:rPr>
              <a:t>- relative to peers in domestic and export markets</a:t>
            </a:r>
          </a:p>
          <a:p>
            <a:pPr lvl="2"/>
            <a:r>
              <a:rPr lang="en-US" sz="2400" b="1" dirty="0" smtClean="0">
                <a:solidFill>
                  <a:schemeClr val="accent1"/>
                </a:solidFill>
              </a:rPr>
              <a:t>Public Sector level  </a:t>
            </a:r>
            <a:r>
              <a:rPr lang="en-US" sz="2400" dirty="0" smtClean="0">
                <a:solidFill>
                  <a:schemeClr val="accent1"/>
                </a:solidFill>
              </a:rPr>
              <a:t>- relative to peer economies</a:t>
            </a:r>
            <a:endParaRPr lang="en-US" sz="3200" dirty="0" smtClean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3200" dirty="0" smtClean="0">
              <a:solidFill>
                <a:schemeClr val="accent5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chemeClr val="accent1"/>
                </a:solidFill>
              </a:rPr>
              <a:t>A willingness to call out key fundamental weaknesses and take a credible / sustainable approach to addressing them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2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6"/>
                </a:solidFill>
              </a:rPr>
              <a:t>The Irish Development Model in 1960s Context </a:t>
            </a:r>
            <a:endParaRPr lang="en-US" sz="4000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b="1" dirty="0" smtClean="0">
                <a:solidFill>
                  <a:schemeClr val="accent1"/>
                </a:solidFill>
              </a:rPr>
              <a:t>Emerged after a long period of extreme protectionism and high emigration </a:t>
            </a:r>
          </a:p>
          <a:p>
            <a:endParaRPr lang="en-US" b="1" dirty="0" smtClean="0">
              <a:solidFill>
                <a:schemeClr val="accent1"/>
              </a:solidFill>
            </a:endParaRPr>
          </a:p>
          <a:p>
            <a:r>
              <a:rPr lang="en-US" sz="3000" b="1" dirty="0" smtClean="0">
                <a:solidFill>
                  <a:schemeClr val="accent1"/>
                </a:solidFill>
              </a:rPr>
              <a:t>Special features of a consistent employment-focused, SOE strategy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Pro-trade // Pro-FDI / Export platform // Pro-excessive regional dispersal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Promotion of high-value/volume sectors </a:t>
            </a:r>
            <a:r>
              <a:rPr lang="mr-IN" dirty="0" smtClean="0">
                <a:solidFill>
                  <a:schemeClr val="accent1"/>
                </a:solidFill>
              </a:rPr>
              <a:t>–</a:t>
            </a:r>
            <a:r>
              <a:rPr lang="en-US" dirty="0" smtClean="0">
                <a:solidFill>
                  <a:schemeClr val="accent1"/>
                </a:solidFill>
              </a:rPr>
              <a:t> (ICT/Pharma)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Supports at enterprise level to compensate for structural weaknesses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</a:p>
          <a:p>
            <a:r>
              <a:rPr lang="en-US" sz="3000" b="1" dirty="0" smtClean="0">
                <a:solidFill>
                  <a:schemeClr val="accent1"/>
                </a:solidFill>
              </a:rPr>
              <a:t>Specific key interventions 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Corporate Taxation relief automatically related to manufacturing export sales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Negotiated grants for new enterprises based on project appraisal approach 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Decade-long reduction in protection combined with enterprise re-equipment grants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29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/>
                </a:solidFill>
              </a:rPr>
              <a:t>Model Evolved as Context has Changed 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Key Context Changes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Strengthening of EU trading bloc: </a:t>
            </a:r>
            <a:r>
              <a:rPr lang="en-US" dirty="0">
                <a:solidFill>
                  <a:schemeClr val="accent1"/>
                </a:solidFill>
              </a:rPr>
              <a:t>E</a:t>
            </a:r>
            <a:r>
              <a:rPr lang="en-US" dirty="0" smtClean="0">
                <a:solidFill>
                  <a:schemeClr val="accent1"/>
                </a:solidFill>
              </a:rPr>
              <a:t>ntry and competition; Single Market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Financial </a:t>
            </a:r>
            <a:r>
              <a:rPr lang="en-US" dirty="0" err="1" smtClean="0">
                <a:solidFill>
                  <a:schemeClr val="accent1"/>
                </a:solidFill>
              </a:rPr>
              <a:t>globalisation</a:t>
            </a:r>
            <a:r>
              <a:rPr lang="en-US" dirty="0" smtClean="0">
                <a:solidFill>
                  <a:schemeClr val="accent1"/>
                </a:solidFill>
              </a:rPr>
              <a:t> and international trade in services 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Growth of Global Value Chains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Increased speed of innovation 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Key Responses over time 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Revision of corporate tax policy to economy-wide 12.5% 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Focus on non-EU (US) FDI; financial/software services and EMEA HQs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Investment in domestic R&amp;D and higher level skills 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Focus on national competitiveness (Porter, </a:t>
            </a:r>
            <a:r>
              <a:rPr lang="en-US" smtClean="0">
                <a:solidFill>
                  <a:schemeClr val="accent1"/>
                </a:solidFill>
              </a:rPr>
              <a:t>Culliton</a:t>
            </a:r>
            <a:r>
              <a:rPr lang="en-US" dirty="0" smtClean="0">
                <a:solidFill>
                  <a:schemeClr val="accent1"/>
                </a:solidFill>
              </a:rPr>
              <a:t>) - &gt; NCC - &gt; NCPC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286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6"/>
                </a:solidFill>
              </a:rPr>
              <a:t>Where are we now? Current Economic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Global:  </a:t>
            </a:r>
            <a:r>
              <a:rPr lang="en-US" dirty="0">
                <a:solidFill>
                  <a:schemeClr val="accent1"/>
                </a:solidFill>
              </a:rPr>
              <a:t>Climate; digitalisation; inequality; COVID; political instability; international tax reform; new ways of working </a:t>
            </a:r>
          </a:p>
          <a:p>
            <a:r>
              <a:rPr lang="en-US" b="1" dirty="0">
                <a:solidFill>
                  <a:schemeClr val="accent1"/>
                </a:solidFill>
              </a:rPr>
              <a:t>European:  </a:t>
            </a:r>
            <a:r>
              <a:rPr lang="en-US" dirty="0">
                <a:solidFill>
                  <a:schemeClr val="accent1"/>
                </a:solidFill>
              </a:rPr>
              <a:t>increased </a:t>
            </a:r>
            <a:r>
              <a:rPr lang="en-US" dirty="0" smtClean="0">
                <a:solidFill>
                  <a:schemeClr val="accent1"/>
                </a:solidFill>
              </a:rPr>
              <a:t>focus on coordination and competition; Brexit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b="1" dirty="0">
                <a:solidFill>
                  <a:schemeClr val="accent1"/>
                </a:solidFill>
              </a:rPr>
              <a:t>Ireland: 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Very high </a:t>
            </a:r>
            <a:r>
              <a:rPr lang="en-US" dirty="0">
                <a:solidFill>
                  <a:schemeClr val="accent1"/>
                </a:solidFill>
              </a:rPr>
              <a:t>concentration of FDI by source, sector, enterprise, markets 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Comparatively low </a:t>
            </a:r>
            <a:r>
              <a:rPr lang="en-US" dirty="0">
                <a:solidFill>
                  <a:schemeClr val="accent1"/>
                </a:solidFill>
              </a:rPr>
              <a:t>productivity </a:t>
            </a:r>
            <a:r>
              <a:rPr lang="en-US" dirty="0" smtClean="0">
                <a:solidFill>
                  <a:schemeClr val="accent1"/>
                </a:solidFill>
              </a:rPr>
              <a:t>in sections of domestic </a:t>
            </a:r>
            <a:r>
              <a:rPr lang="en-US" dirty="0">
                <a:solidFill>
                  <a:schemeClr val="accent1"/>
                </a:solidFill>
              </a:rPr>
              <a:t>SME sector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History </a:t>
            </a:r>
            <a:r>
              <a:rPr lang="en-US" dirty="0">
                <a:solidFill>
                  <a:schemeClr val="accent1"/>
                </a:solidFill>
              </a:rPr>
              <a:t>of non-competition in non-traded sectors and weak innovation system 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Legacy of weak spatial planning </a:t>
            </a:r>
            <a:r>
              <a:rPr lang="en-US" dirty="0" smtClean="0">
                <a:solidFill>
                  <a:schemeClr val="accent1"/>
                </a:solidFill>
              </a:rPr>
              <a:t>(e.g., housing) and </a:t>
            </a:r>
            <a:r>
              <a:rPr lang="en-US" dirty="0">
                <a:solidFill>
                  <a:schemeClr val="accent1"/>
                </a:solidFill>
              </a:rPr>
              <a:t>and </a:t>
            </a:r>
            <a:r>
              <a:rPr lang="en-US" dirty="0" smtClean="0">
                <a:solidFill>
                  <a:schemeClr val="accent1"/>
                </a:solidFill>
              </a:rPr>
              <a:t>weak organisation </a:t>
            </a:r>
            <a:r>
              <a:rPr lang="en-US" dirty="0">
                <a:solidFill>
                  <a:schemeClr val="accent1"/>
                </a:solidFill>
              </a:rPr>
              <a:t>planning capabilities (e.g., </a:t>
            </a:r>
            <a:r>
              <a:rPr lang="en-US" dirty="0" smtClean="0">
                <a:solidFill>
                  <a:schemeClr val="accent1"/>
                </a:solidFill>
              </a:rPr>
              <a:t>health)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dirty="0">
                <a:solidFill>
                  <a:schemeClr val="accent1"/>
                </a:solidFill>
              </a:rPr>
              <a:t>Requirement to manage increased complexity of innovation and business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106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/>
                </a:solidFill>
              </a:rPr>
              <a:t>Next evolution of  the economic development model needs to recognise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20899"/>
            <a:ext cx="10515600" cy="4165601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Impacts of International Sectoral Changes 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Changed international relationships (e.g. Brexit) 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Possible reduction in FDI and key skills availability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Policy </a:t>
            </a:r>
            <a:r>
              <a:rPr lang="en-US" dirty="0" smtClean="0">
                <a:solidFill>
                  <a:schemeClr val="accent1"/>
                </a:solidFill>
              </a:rPr>
              <a:t>imperatives for Climate</a:t>
            </a:r>
            <a:r>
              <a:rPr lang="en-US" dirty="0">
                <a:solidFill>
                  <a:schemeClr val="accent1"/>
                </a:solidFill>
              </a:rPr>
              <a:t>, Productivity growth (e.g., Digitalisation)</a:t>
            </a:r>
          </a:p>
          <a:p>
            <a:r>
              <a:rPr lang="en-US" b="1" dirty="0">
                <a:solidFill>
                  <a:schemeClr val="accent1"/>
                </a:solidFill>
              </a:rPr>
              <a:t>Questioning of Economic Values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Focus on wellbeing and improved quality of jobs at lower skill levels 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Address rising income inequality within and across countries 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Recognise greater willingness to pay for better quality public services </a:t>
            </a:r>
          </a:p>
          <a:p>
            <a:r>
              <a:rPr lang="en-US" b="1" dirty="0">
                <a:solidFill>
                  <a:schemeClr val="accent1"/>
                </a:solidFill>
              </a:rPr>
              <a:t>Changing National Trends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Patterns of population growth  and the </a:t>
            </a:r>
            <a:r>
              <a:rPr lang="en-US" dirty="0" smtClean="0">
                <a:solidFill>
                  <a:schemeClr val="accent1"/>
                </a:solidFill>
              </a:rPr>
              <a:t>urban/rural </a:t>
            </a:r>
            <a:r>
              <a:rPr lang="en-US" dirty="0">
                <a:solidFill>
                  <a:schemeClr val="accent1"/>
                </a:solidFill>
              </a:rPr>
              <a:t>debate (issue of place)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Regional dispersal of jobs on the island including remote working</a:t>
            </a:r>
          </a:p>
          <a:p>
            <a:r>
              <a:rPr lang="en-US" b="1" dirty="0">
                <a:solidFill>
                  <a:schemeClr val="accent1"/>
                </a:solidFill>
              </a:rPr>
              <a:t>What does this all mean for Irish Enterprise Policy?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611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/>
            </a:r>
            <a:br>
              <a:rPr lang="en-US" b="1" dirty="0" smtClean="0">
                <a:solidFill>
                  <a:schemeClr val="accent6"/>
                </a:solidFill>
              </a:rPr>
            </a:br>
            <a:r>
              <a:rPr lang="en-US" sz="4900" b="1" dirty="0" smtClean="0">
                <a:solidFill>
                  <a:schemeClr val="accent6"/>
                </a:solidFill>
              </a:rPr>
              <a:t>Irish Enterprise Policy needs to </a:t>
            </a:r>
            <a:r>
              <a:rPr lang="en-US" b="1" dirty="0" smtClean="0">
                <a:solidFill>
                  <a:schemeClr val="accent6"/>
                </a:solidFill>
              </a:rPr>
              <a:t/>
            </a:r>
            <a:br>
              <a:rPr lang="en-US" b="1" dirty="0" smtClean="0">
                <a:solidFill>
                  <a:schemeClr val="accent6"/>
                </a:solidFill>
              </a:rPr>
            </a:b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84400"/>
            <a:ext cx="10515600" cy="4572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Continue to evolve to accommodate this changing context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Ensure a consistent medium term investment environment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C</a:t>
            </a:r>
            <a:r>
              <a:rPr lang="en-US" b="1" dirty="0" smtClean="0">
                <a:solidFill>
                  <a:srgbClr val="0070C0"/>
                </a:solidFill>
              </a:rPr>
              <a:t>ross </a:t>
            </a:r>
            <a:r>
              <a:rPr lang="en-US" b="1" dirty="0">
                <a:solidFill>
                  <a:srgbClr val="0070C0"/>
                </a:solidFill>
              </a:rPr>
              <a:t>connect </a:t>
            </a:r>
            <a:r>
              <a:rPr lang="en-US" b="1" dirty="0" smtClean="0">
                <a:solidFill>
                  <a:srgbClr val="0070C0"/>
                </a:solidFill>
              </a:rPr>
              <a:t>and link up with </a:t>
            </a:r>
            <a:r>
              <a:rPr lang="en-US" b="1" dirty="0">
                <a:solidFill>
                  <a:srgbClr val="0070C0"/>
                </a:solidFill>
              </a:rPr>
              <a:t>other policy </a:t>
            </a:r>
            <a:r>
              <a:rPr lang="en-US" b="1" dirty="0" smtClean="0">
                <a:solidFill>
                  <a:srgbClr val="0070C0"/>
                </a:solidFill>
              </a:rPr>
              <a:t>areas, </a:t>
            </a:r>
            <a:r>
              <a:rPr lang="en-US" dirty="0" smtClean="0">
                <a:solidFill>
                  <a:srgbClr val="0070C0"/>
                </a:solidFill>
              </a:rPr>
              <a:t>e.g., Environment and Education; Innovation and Infrastructure; etc.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I</a:t>
            </a:r>
            <a:r>
              <a:rPr lang="en-US" b="1" dirty="0" smtClean="0">
                <a:solidFill>
                  <a:srgbClr val="0070C0"/>
                </a:solidFill>
              </a:rPr>
              <a:t>nvolve specialist/academic knowledge built up in Ireland </a:t>
            </a:r>
            <a:r>
              <a:rPr lang="en-US" b="1" dirty="0">
                <a:solidFill>
                  <a:srgbClr val="0070C0"/>
                </a:solidFill>
              </a:rPr>
              <a:t>in areas </a:t>
            </a:r>
            <a:r>
              <a:rPr lang="en-US" dirty="0" smtClean="0">
                <a:solidFill>
                  <a:srgbClr val="0070C0"/>
                </a:solidFill>
              </a:rPr>
              <a:t>ranging from health to digital to data to logistics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Draw in international expertise (e.g. OECD) </a:t>
            </a:r>
            <a:r>
              <a:rPr lang="en-US" dirty="0" smtClean="0">
                <a:solidFill>
                  <a:srgbClr val="0070C0"/>
                </a:solidFill>
              </a:rPr>
              <a:t>for inputs into policy design rather than for policy design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Take account of competitiveness and productivity imperatives </a:t>
            </a: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62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6"/>
                </a:solidFill>
              </a:rPr>
              <a:t>Role of National Competitiveness &amp; Productivity Council</a:t>
            </a:r>
            <a:endParaRPr lang="en-US" sz="3600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4027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Take Ireland’s values / objectives / opportunities as a given 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Focus on whole-of-economy issues to address lack of competitiveness, e.g., 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Continued non-competition in non-traded sectors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W</a:t>
            </a:r>
            <a:r>
              <a:rPr lang="en-US" dirty="0" smtClean="0">
                <a:solidFill>
                  <a:schemeClr val="accent1"/>
                </a:solidFill>
              </a:rPr>
              <a:t>eak spatial and organisation planning capabilities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Focus on polices that can support improved productivity, e.g., 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Further development of innovation system 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Investment in life-long learning and digital skills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Improved management processes in the enterprise sector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Annual Challenge report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314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="" xmlns:a16="http://schemas.microsoft.com/office/drawing/2014/main" id="{884A4828-6377-4381-9B37-771311022E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8249832"/>
              </p:ext>
            </p:extLst>
          </p:nvPr>
        </p:nvGraphicFramePr>
        <p:xfrm>
          <a:off x="696162" y="1093571"/>
          <a:ext cx="10512000" cy="59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1">
            <a:extLst>
              <a:ext uri="{FF2B5EF4-FFF2-40B4-BE49-F238E27FC236}">
                <a16:creationId xmlns="" xmlns:a16="http://schemas.microsoft.com/office/drawing/2014/main" id="{105C31FA-5F28-4D5F-B258-45541494CF68}"/>
              </a:ext>
            </a:extLst>
          </p:cNvPr>
          <p:cNvSpPr txBox="1">
            <a:spLocks/>
          </p:cNvSpPr>
          <p:nvPr/>
        </p:nvSpPr>
        <p:spPr>
          <a:xfrm>
            <a:off x="838200" y="443489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E" b="1" dirty="0">
                <a:solidFill>
                  <a:schemeClr val="accent6"/>
                </a:solidFill>
              </a:rPr>
              <a:t>Competitiveness Challenge 2021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6162" y="4851400"/>
            <a:ext cx="2631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Limited number of recommendations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78900" y="4813300"/>
            <a:ext cx="309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Commitment to Government Response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56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5780</TotalTime>
  <Words>723</Words>
  <Application>Microsoft Macintosh PowerPoint</Application>
  <PresentationFormat>Widescreen</PresentationFormat>
  <Paragraphs>96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Calibri Light</vt:lpstr>
      <vt:lpstr>Corbel</vt:lpstr>
      <vt:lpstr>Mangal</vt:lpstr>
      <vt:lpstr>Arial</vt:lpstr>
      <vt:lpstr>Office Theme</vt:lpstr>
      <vt:lpstr>PowerPoint Presentation</vt:lpstr>
      <vt:lpstr>A successful approach to Irish economic development needs to have </vt:lpstr>
      <vt:lpstr>The Irish Development Model in 1960s Context </vt:lpstr>
      <vt:lpstr>Model Evolved as Context has Changed </vt:lpstr>
      <vt:lpstr>Where are we now? Current Economic Challenges</vt:lpstr>
      <vt:lpstr>Next evolution of  the economic development model needs to recognise</vt:lpstr>
      <vt:lpstr> Irish Enterprise Policy needs to  </vt:lpstr>
      <vt:lpstr>Role of National Competitiveness &amp; Productivity Council</vt:lpstr>
      <vt:lpstr>PowerPoint Presentation</vt:lpstr>
      <vt:lpstr>Personal Views 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Frances Ruane</dc:creator>
  <cp:lastModifiedBy>Frances Ruane</cp:lastModifiedBy>
  <cp:revision>55</cp:revision>
  <dcterms:created xsi:type="dcterms:W3CDTF">2021-09-09T19:25:24Z</dcterms:created>
  <dcterms:modified xsi:type="dcterms:W3CDTF">2021-09-14T09:04:14Z</dcterms:modified>
</cp:coreProperties>
</file>